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62" r:id="rId3"/>
    <p:sldId id="263" r:id="rId4"/>
    <p:sldId id="279" r:id="rId5"/>
    <p:sldId id="259" r:id="rId6"/>
    <p:sldId id="278" r:id="rId7"/>
    <p:sldId id="277" r:id="rId8"/>
    <p:sldId id="265" r:id="rId9"/>
    <p:sldId id="272" r:id="rId10"/>
    <p:sldId id="280" r:id="rId11"/>
    <p:sldId id="267" r:id="rId12"/>
    <p:sldId id="268" r:id="rId13"/>
    <p:sldId id="281" r:id="rId14"/>
    <p:sldId id="275" r:id="rId15"/>
    <p:sldId id="282" r:id="rId16"/>
    <p:sldId id="274" r:id="rId17"/>
    <p:sldId id="269" r:id="rId18"/>
    <p:sldId id="270" r:id="rId19"/>
    <p:sldId id="273" r:id="rId20"/>
    <p:sldId id="283" r:id="rId21"/>
    <p:sldId id="271" r:id="rId2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9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F297F-9253-40B7-9561-ACF69FF46E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CA066-C6D1-48B1-B2DD-F7FA53814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77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solidFill>
                  <a:srgbClr val="FFC000"/>
                </a:solidFill>
              </a:rPr>
              <a:t>Backup officers arrived to pull </a:t>
            </a:r>
            <a:r>
              <a:rPr lang="en-US" sz="1200" dirty="0" err="1" smtClean="0">
                <a:solidFill>
                  <a:srgbClr val="FFC000"/>
                </a:solidFill>
              </a:rPr>
              <a:t>McEvoy</a:t>
            </a:r>
            <a:r>
              <a:rPr lang="en-US" sz="1200" dirty="0" smtClean="0">
                <a:solidFill>
                  <a:srgbClr val="FFC000"/>
                </a:solidFill>
              </a:rPr>
              <a:t> to safety and later killed Anderson after a gun battle ensued in garage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CA066-C6D1-48B1-B2DD-F7FA53814D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52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Anderson was shot dead by officers after standoff in garage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CA066-C6D1-48B1-B2DD-F7FA53814D7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38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Anderson was shot dead by officers after standoff in garage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CA066-C6D1-48B1-B2DD-F7FA53814D7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38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F0D1FCF-4938-444F-8329-1F0CE114BCBA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D668F7E-1AA5-44AD-A632-B856E568920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ll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2016 Trauma Informed Care Conference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Best Practices for Law Enforcement Response to Domestic Calls for Service 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Presented by</a:t>
            </a:r>
          </a:p>
          <a:p>
            <a:pPr algn="ctr"/>
            <a:endParaRPr lang="en-US" dirty="0">
              <a:solidFill>
                <a:srgbClr val="FFC000"/>
              </a:solidFill>
            </a:endParaRP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Brad Grossman</a:t>
            </a: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Harper College LEJ Instructor</a:t>
            </a: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Palatine Deputy Chief of Police (Ret.)</a:t>
            </a:r>
          </a:p>
          <a:p>
            <a:pPr marL="2331720" lvl="8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		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4935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Domestic Violence Hotline Survey (April, 2015)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>
                <a:solidFill>
                  <a:srgbClr val="FFC000"/>
                </a:solidFill>
              </a:rPr>
              <a:t>Both women who had called and those who hadn’t:</a:t>
            </a:r>
          </a:p>
          <a:p>
            <a:endParaRPr lang="en-US" sz="32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FFC000"/>
                </a:solidFill>
              </a:rPr>
              <a:t>25% reported they wouldn’t call in future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FFC000"/>
                </a:solidFill>
              </a:rPr>
              <a:t>&gt; 50% said calling police would make it worse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rgbClr val="FFC000"/>
                </a:solidFill>
              </a:rPr>
              <a:t>&gt; 66% feared police wouldn’t believe them or do nothing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sz="3200" dirty="0">
              <a:solidFill>
                <a:srgbClr val="FFC000"/>
              </a:solidFill>
            </a:endParaRPr>
          </a:p>
          <a:p>
            <a:pPr lvl="1"/>
            <a:endParaRPr lang="en-US" sz="28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613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4089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Conclusion &amp; Recommendations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</a:rPr>
              <a:t>Law Enforcement Responses to survivors:</a:t>
            </a:r>
          </a:p>
          <a:p>
            <a:endParaRPr lang="en-US" sz="2800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FFC000"/>
                </a:solidFill>
              </a:rPr>
              <a:t>Treat survivors with dignity &amp; respect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FFC000"/>
                </a:solidFill>
              </a:rPr>
              <a:t>Give survivors their ‘voice’ during encounters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FFC000"/>
                </a:solidFill>
              </a:rPr>
              <a:t>Be neutral and transparent in their actions</a:t>
            </a:r>
          </a:p>
          <a:p>
            <a:pPr marL="64008" indent="0">
              <a:buNone/>
            </a:pPr>
            <a:endParaRPr lang="en-US" sz="2800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2800" b="1" dirty="0">
              <a:solidFill>
                <a:srgbClr val="FFC000"/>
              </a:solidFill>
            </a:endParaRPr>
          </a:p>
          <a:p>
            <a:pPr marL="64008" indent="0">
              <a:buNone/>
            </a:pPr>
            <a:endParaRPr lang="en-US" sz="28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74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 panose="05000000000000000000" pitchFamily="2" charset="2"/>
              </a:rPr>
              <a:t> Policy</a:t>
            </a:r>
            <a:endParaRPr lang="en-US" b="1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057400"/>
            <a:ext cx="5475955" cy="3657600"/>
          </a:xfrm>
        </p:spPr>
      </p:pic>
    </p:spTree>
    <p:extLst>
      <p:ext uri="{BB962C8B-B14F-4D97-AF65-F5344CB8AC3E}">
        <p14:creationId xmlns:p14="http://schemas.microsoft.com/office/powerpoint/2010/main" val="38230652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 panose="05000000000000000000" pitchFamily="2" charset="2"/>
              </a:rPr>
              <a:t> Policy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C000"/>
                </a:solidFill>
              </a:rPr>
              <a:t>Police Policy</a:t>
            </a:r>
            <a:r>
              <a:rPr lang="en-US" sz="3200" dirty="0" smtClean="0">
                <a:solidFill>
                  <a:srgbClr val="FFC000"/>
                </a:solidFill>
              </a:rPr>
              <a:t>:	Purpose </a:t>
            </a:r>
            <a:r>
              <a:rPr lang="en-US" sz="3200" dirty="0">
                <a:solidFill>
                  <a:srgbClr val="FFC000"/>
                </a:solidFill>
              </a:rPr>
              <a:t>is to deter, prevent, and reduce incidents of Domestic </a:t>
            </a:r>
            <a:r>
              <a:rPr lang="en-US" sz="3200" dirty="0" smtClean="0">
                <a:solidFill>
                  <a:srgbClr val="FFC000"/>
                </a:solidFill>
              </a:rPr>
              <a:t>Violence</a:t>
            </a:r>
          </a:p>
          <a:p>
            <a:endParaRPr lang="en-US" sz="3200" b="1" dirty="0" smtClean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A clear understanding of department policy will help lead to a better response</a:t>
            </a:r>
            <a:endParaRPr lang="en-US" sz="3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6404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b="1" dirty="0" smtClean="0"/>
              <a:t>Response</a:t>
            </a:r>
            <a:endParaRPr lang="en-US" b="1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828800"/>
            <a:ext cx="6377847" cy="4297680"/>
          </a:xfrm>
        </p:spPr>
      </p:pic>
    </p:spTree>
    <p:extLst>
      <p:ext uri="{BB962C8B-B14F-4D97-AF65-F5344CB8AC3E}">
        <p14:creationId xmlns:p14="http://schemas.microsoft.com/office/powerpoint/2010/main" val="37180481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b="1" dirty="0" smtClean="0"/>
              <a:t>Response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rgbClr val="FFC000"/>
                </a:solidFill>
              </a:rPr>
              <a:t>Safety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rgbClr val="FFC000"/>
                </a:solidFill>
              </a:rPr>
              <a:t>Sensitivity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3200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rgbClr val="FFC000"/>
                </a:solidFill>
              </a:rPr>
              <a:t>Securing Evidence</a:t>
            </a:r>
          </a:p>
        </p:txBody>
      </p:sp>
    </p:spTree>
    <p:extLst>
      <p:ext uri="{BB962C8B-B14F-4D97-AF65-F5344CB8AC3E}">
        <p14:creationId xmlns:p14="http://schemas.microsoft.com/office/powerpoint/2010/main" val="23153313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Response </a:t>
            </a:r>
            <a:r>
              <a:rPr lang="en-US" dirty="0" smtClean="0">
                <a:sym typeface="Wingdings" panose="05000000000000000000" pitchFamily="2" charset="2"/>
              </a:rPr>
              <a:t> </a:t>
            </a:r>
            <a:r>
              <a:rPr lang="en-US" b="1" dirty="0" smtClean="0">
                <a:sym typeface="Wingdings" panose="05000000000000000000" pitchFamily="2" charset="2"/>
              </a:rPr>
              <a:t>Safety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953000"/>
          </a:xfrm>
        </p:spPr>
        <p:txBody>
          <a:bodyPr>
            <a:normAutofit fontScale="92500" lnSpcReduction="20000"/>
          </a:bodyPr>
          <a:lstStyle/>
          <a:p>
            <a:pPr marL="64008" indent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Approach &amp; Arrival – DOJ Study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C000"/>
                </a:solidFill>
              </a:rPr>
              <a:t>While </a:t>
            </a:r>
            <a:r>
              <a:rPr lang="en-US" dirty="0" err="1" smtClean="0">
                <a:solidFill>
                  <a:srgbClr val="FFC000"/>
                </a:solidFill>
              </a:rPr>
              <a:t>enroute</a:t>
            </a:r>
            <a:r>
              <a:rPr lang="en-US" dirty="0" smtClean="0">
                <a:solidFill>
                  <a:srgbClr val="FFC000"/>
                </a:solidFill>
              </a:rPr>
              <a:t>, </a:t>
            </a:r>
            <a:r>
              <a:rPr lang="en-US" dirty="0" err="1" smtClean="0">
                <a:solidFill>
                  <a:srgbClr val="FFC000"/>
                </a:solidFill>
              </a:rPr>
              <a:t>intel</a:t>
            </a:r>
            <a:r>
              <a:rPr lang="en-US" dirty="0" smtClean="0">
                <a:solidFill>
                  <a:srgbClr val="FFC000"/>
                </a:solidFill>
              </a:rPr>
              <a:t> is critical; </a:t>
            </a:r>
            <a:r>
              <a:rPr lang="en-US" dirty="0">
                <a:solidFill>
                  <a:srgbClr val="FFC000"/>
                </a:solidFill>
              </a:rPr>
              <a:t>Call history, weapons involved, criminal history of suspect, </a:t>
            </a:r>
            <a:r>
              <a:rPr lang="en-US" dirty="0" smtClean="0">
                <a:solidFill>
                  <a:srgbClr val="FFC000"/>
                </a:solidFill>
              </a:rPr>
              <a:t>is suspect still on </a:t>
            </a:r>
            <a:r>
              <a:rPr lang="en-US" dirty="0">
                <a:solidFill>
                  <a:srgbClr val="FFC000"/>
                </a:solidFill>
              </a:rPr>
              <a:t>scene</a:t>
            </a:r>
            <a:endParaRPr lang="en-US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b="1" dirty="0">
              <a:solidFill>
                <a:srgbClr val="FFC000"/>
              </a:solidFill>
            </a:endParaRPr>
          </a:p>
          <a:p>
            <a:pPr marL="64008" indent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Two or </a:t>
            </a:r>
            <a:r>
              <a:rPr lang="en-US" b="1" dirty="0">
                <a:solidFill>
                  <a:srgbClr val="FFC000"/>
                </a:solidFill>
              </a:rPr>
              <a:t>more officers - DOJ Study</a:t>
            </a:r>
            <a:endParaRPr lang="en-US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C000"/>
                </a:solidFill>
              </a:rPr>
              <a:t>Wait for backup, unless exigent circumstances exist!</a:t>
            </a:r>
          </a:p>
          <a:p>
            <a:pPr marL="64008" indent="0">
              <a:buNone/>
            </a:pPr>
            <a:endParaRPr lang="en-US" b="1" dirty="0">
              <a:solidFill>
                <a:srgbClr val="FFC000"/>
              </a:solidFill>
            </a:endParaRPr>
          </a:p>
          <a:p>
            <a:pPr marL="64008" indent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Separating victim &amp; perpetrator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C000"/>
                </a:solidFill>
              </a:rPr>
              <a:t>Keep from overhearing comments and obtaining weapons in the home</a:t>
            </a:r>
          </a:p>
          <a:p>
            <a:pPr marL="64008" indent="0">
              <a:buNone/>
            </a:pPr>
            <a:endParaRPr lang="en-US" sz="3200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5529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Response </a:t>
            </a:r>
            <a:r>
              <a:rPr lang="en-US" dirty="0" smtClean="0">
                <a:sym typeface="Wingdings" panose="05000000000000000000" pitchFamily="2" charset="2"/>
              </a:rPr>
              <a:t> </a:t>
            </a:r>
            <a:r>
              <a:rPr lang="en-US" b="1" dirty="0" smtClean="0">
                <a:sym typeface="Wingdings" panose="05000000000000000000" pitchFamily="2" charset="2"/>
              </a:rPr>
              <a:t>Sensitivity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</a:rPr>
              <a:t>Sensitivity</a:t>
            </a:r>
            <a:r>
              <a:rPr lang="en-US" sz="3200" dirty="0" smtClean="0">
                <a:solidFill>
                  <a:srgbClr val="FFC000"/>
                </a:solidFill>
              </a:rPr>
              <a:t>:</a:t>
            </a:r>
            <a:r>
              <a:rPr lang="en-US" sz="3200" dirty="0">
                <a:solidFill>
                  <a:srgbClr val="FFC000"/>
                </a:solidFill>
              </a:rPr>
              <a:t>	</a:t>
            </a:r>
            <a:r>
              <a:rPr lang="en-US" sz="3200" dirty="0" smtClean="0">
                <a:solidFill>
                  <a:srgbClr val="FFC000"/>
                </a:solidFill>
              </a:rPr>
              <a:t>Treating the parties involved with </a:t>
            </a:r>
            <a:r>
              <a:rPr lang="en-US" sz="3200" b="1" dirty="0" smtClean="0">
                <a:solidFill>
                  <a:srgbClr val="FFC000"/>
                </a:solidFill>
              </a:rPr>
              <a:t>dignity</a:t>
            </a:r>
            <a:r>
              <a:rPr lang="en-US" sz="3200" dirty="0" smtClean="0">
                <a:solidFill>
                  <a:srgbClr val="FFC000"/>
                </a:solidFill>
              </a:rPr>
              <a:t> and </a:t>
            </a:r>
            <a:r>
              <a:rPr lang="en-US" sz="3200" b="1" dirty="0" smtClean="0">
                <a:solidFill>
                  <a:srgbClr val="FFC000"/>
                </a:solidFill>
              </a:rPr>
              <a:t>respect</a:t>
            </a:r>
            <a:r>
              <a:rPr lang="en-US" sz="3200" dirty="0" smtClean="0">
                <a:solidFill>
                  <a:srgbClr val="FFC000"/>
                </a:solidFill>
              </a:rPr>
              <a:t> will go a long way in calming the situation upon arrival and communicating to the victim you care sensitive to their situation.</a:t>
            </a:r>
            <a:endParaRPr lang="en-US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9422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67494"/>
            <a:ext cx="84582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Response </a:t>
            </a:r>
            <a:r>
              <a:rPr lang="en-US" dirty="0" smtClean="0">
                <a:sym typeface="Wingdings" panose="05000000000000000000" pitchFamily="2" charset="2"/>
              </a:rPr>
              <a:t> </a:t>
            </a:r>
            <a:r>
              <a:rPr lang="en-US" b="1" dirty="0" smtClean="0">
                <a:sym typeface="Wingdings" panose="05000000000000000000" pitchFamily="2" charset="2"/>
              </a:rPr>
              <a:t>Securing Evidence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C000"/>
                </a:solidFill>
              </a:rPr>
              <a:t>Successful </a:t>
            </a:r>
            <a:r>
              <a:rPr lang="en-US" sz="2800" b="1" u="sng" dirty="0" smtClean="0">
                <a:solidFill>
                  <a:srgbClr val="FFC000"/>
                </a:solidFill>
              </a:rPr>
              <a:t>Prosecution</a:t>
            </a:r>
            <a:r>
              <a:rPr lang="en-US" sz="2800" dirty="0" smtClean="0">
                <a:solidFill>
                  <a:srgbClr val="FFC000"/>
                </a:solidFill>
              </a:rPr>
              <a:t>	= Documentation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Verbatim victim statements upon arrival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Victim’s condition (e.g. scared, crying)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Verbatim offender statements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Photograph &amp; document injuries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Document presence &amp; age of children</a:t>
            </a:r>
          </a:p>
          <a:p>
            <a:pPr marL="896112" lvl="1" indent="-457200"/>
            <a:r>
              <a:rPr lang="en-US" sz="2800" dirty="0" smtClean="0">
                <a:solidFill>
                  <a:srgbClr val="FFC000"/>
                </a:solidFill>
              </a:rPr>
              <a:t>Document damage/disarray of home caused by offender to show struggle</a:t>
            </a:r>
          </a:p>
          <a:p>
            <a:pPr marL="896112" lvl="1" indent="-457200"/>
            <a:endParaRPr lang="en-US" sz="2800" dirty="0" smtClean="0">
              <a:solidFill>
                <a:srgbClr val="FFC000"/>
              </a:solidFill>
            </a:endParaRPr>
          </a:p>
          <a:p>
            <a:pPr marL="896112" lvl="1" indent="-457200"/>
            <a:endParaRPr lang="en-US" sz="2800" dirty="0" smtClean="0">
              <a:solidFill>
                <a:srgbClr val="FFC000"/>
              </a:solidFill>
            </a:endParaRPr>
          </a:p>
          <a:p>
            <a:pPr marL="896112" lvl="1" indent="-457200"/>
            <a:endParaRPr lang="en-US" sz="2800" dirty="0" smtClean="0">
              <a:solidFill>
                <a:srgbClr val="FFC000"/>
              </a:solidFill>
            </a:endParaRPr>
          </a:p>
          <a:p>
            <a:pPr marL="896112" lvl="1" indent="-457200"/>
            <a:endParaRPr lang="en-US" sz="28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6300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b="1" dirty="0" smtClean="0"/>
              <a:t>Assessment</a:t>
            </a:r>
            <a:endParaRPr lang="en-US" b="1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33600"/>
            <a:ext cx="6096000" cy="3505200"/>
          </a:xfrm>
        </p:spPr>
      </p:pic>
    </p:spTree>
    <p:extLst>
      <p:ext uri="{BB962C8B-B14F-4D97-AF65-F5344CB8AC3E}">
        <p14:creationId xmlns:p14="http://schemas.microsoft.com/office/powerpoint/2010/main" val="22726673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/>
              <a:t>Law Enforcement Response: Best Practices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</a:rPr>
              <a:t>Understanding</a:t>
            </a:r>
          </a:p>
          <a:p>
            <a:pPr marL="64008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Response</a:t>
            </a:r>
          </a:p>
          <a:p>
            <a:pPr marL="64008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31934157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b="1" dirty="0" smtClean="0"/>
              <a:t>Assessment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Risk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  <a:r>
              <a:rPr lang="en-US" dirty="0">
                <a:solidFill>
                  <a:srgbClr val="FFC000"/>
                </a:solidFill>
              </a:rPr>
              <a:t>	Determine level of danger to </a:t>
            </a:r>
            <a:r>
              <a:rPr lang="en-US" dirty="0" smtClean="0">
                <a:solidFill>
                  <a:srgbClr val="FFC000"/>
                </a:solidFill>
              </a:rPr>
              <a:t>victim  and determine if </a:t>
            </a:r>
            <a:r>
              <a:rPr lang="en-US" dirty="0">
                <a:solidFill>
                  <a:srgbClr val="FFC000"/>
                </a:solidFill>
              </a:rPr>
              <a:t>Safety Plan </a:t>
            </a:r>
            <a:r>
              <a:rPr lang="en-US" dirty="0" smtClean="0">
                <a:solidFill>
                  <a:srgbClr val="FFC000"/>
                </a:solidFill>
              </a:rPr>
              <a:t>is needed</a:t>
            </a:r>
          </a:p>
          <a:p>
            <a:endParaRPr lang="en-US" b="1" dirty="0">
              <a:solidFill>
                <a:srgbClr val="FFC000"/>
              </a:solidFill>
            </a:endParaRPr>
          </a:p>
          <a:p>
            <a:r>
              <a:rPr lang="en-US" b="1" dirty="0" smtClean="0">
                <a:solidFill>
                  <a:srgbClr val="FFC000"/>
                </a:solidFill>
              </a:rPr>
              <a:t>Assistance:	</a:t>
            </a:r>
            <a:r>
              <a:rPr lang="en-US" dirty="0" smtClean="0">
                <a:solidFill>
                  <a:srgbClr val="FFC000"/>
                </a:solidFill>
              </a:rPr>
              <a:t>Domestic Violence Information handout, </a:t>
            </a:r>
            <a:r>
              <a:rPr lang="en-US" b="1" dirty="0" smtClean="0">
                <a:solidFill>
                  <a:srgbClr val="FFC000"/>
                </a:solidFill>
              </a:rPr>
              <a:t>Social Services Referrals</a:t>
            </a:r>
            <a:r>
              <a:rPr lang="en-US" dirty="0" smtClean="0">
                <a:solidFill>
                  <a:srgbClr val="FFC000"/>
                </a:solidFill>
              </a:rPr>
              <a:t>, shelters, community resources, standing by, medical assistance</a:t>
            </a:r>
            <a:endParaRPr lang="en-US" dirty="0">
              <a:solidFill>
                <a:srgbClr val="FFC000"/>
              </a:solidFill>
            </a:endParaRPr>
          </a:p>
          <a:p>
            <a:endParaRPr lang="en-US" sz="30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6252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endParaRPr lang="en-US" sz="3200" b="1" dirty="0" smtClean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Understanding</a:t>
            </a:r>
          </a:p>
          <a:p>
            <a:endParaRPr lang="en-US" sz="3200" b="1" dirty="0" smtClean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Response</a:t>
            </a:r>
          </a:p>
          <a:p>
            <a:endParaRPr lang="en-US" sz="3200" b="1" dirty="0" smtClean="0">
              <a:solidFill>
                <a:srgbClr val="FFC000"/>
              </a:solidFill>
            </a:endParaRPr>
          </a:p>
          <a:p>
            <a:r>
              <a:rPr lang="en-US" sz="3200" b="1" dirty="0" smtClean="0">
                <a:solidFill>
                  <a:srgbClr val="FFC000"/>
                </a:solidFill>
              </a:rPr>
              <a:t>Assessment</a:t>
            </a:r>
          </a:p>
          <a:p>
            <a:endParaRPr lang="en-US" sz="3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0422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 the </a:t>
            </a:r>
            <a:r>
              <a:rPr lang="en-US" b="1" dirty="0" smtClean="0"/>
              <a:t>Danger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pPr marL="537210" lvl="1" indent="0">
              <a:buNone/>
            </a:pPr>
            <a:endParaRPr lang="en-US" sz="2800" dirty="0" smtClean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pPr lvl="1"/>
            <a:endParaRPr lang="en-US" sz="2800" dirty="0" smtClean="0">
              <a:solidFill>
                <a:srgbClr val="FFC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881187"/>
            <a:ext cx="4338404" cy="3681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60622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 the </a:t>
            </a:r>
            <a:r>
              <a:rPr lang="en-US" b="1" dirty="0" smtClean="0"/>
              <a:t>Danger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en-US" sz="2900" b="1" dirty="0" smtClean="0">
                <a:solidFill>
                  <a:srgbClr val="FFC000"/>
                </a:solidFill>
              </a:rPr>
              <a:t>U.S. Department of Justice Study (2010-2014)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C000"/>
                </a:solidFill>
              </a:rPr>
              <a:t>An analysis of calls for service involving line of duty deaths reveals domestics are most dangerous type of call for an officer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FFC000"/>
              </a:solidFill>
            </a:endParaRPr>
          </a:p>
          <a:p>
            <a:pPr marL="64008" indent="0">
              <a:buNone/>
            </a:pPr>
            <a:r>
              <a:rPr lang="en-US" sz="2800" b="1" dirty="0" smtClean="0">
                <a:solidFill>
                  <a:srgbClr val="FFC000"/>
                </a:solidFill>
              </a:rPr>
              <a:t>2015 Fatality Data (NLEOMF)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C000"/>
                </a:solidFill>
              </a:rPr>
              <a:t>21% of firearm fatalities were related to domestic violence or domestic related disputes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sz="2800" dirty="0" smtClean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dirty="0" smtClean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pPr lvl="1"/>
            <a:endParaRPr lang="en-US" sz="28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230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Arlington Heights Domestic; </a:t>
            </a:r>
            <a:r>
              <a:rPr lang="en-US" sz="3600" dirty="0" smtClean="0"/>
              <a:t>December 12, 2013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sz="2900" dirty="0" err="1" smtClean="0">
                <a:solidFill>
                  <a:srgbClr val="FFC000"/>
                </a:solidFill>
              </a:rPr>
              <a:t>Ofc</a:t>
            </a:r>
            <a:r>
              <a:rPr lang="en-US" sz="2900" dirty="0" smtClean="0">
                <a:solidFill>
                  <a:srgbClr val="FFC000"/>
                </a:solidFill>
              </a:rPr>
              <a:t>. </a:t>
            </a:r>
            <a:r>
              <a:rPr lang="en-US" sz="2900" dirty="0">
                <a:solidFill>
                  <a:srgbClr val="FFC000"/>
                </a:solidFill>
              </a:rPr>
              <a:t>Michael </a:t>
            </a:r>
            <a:r>
              <a:rPr lang="en-US" sz="2900" dirty="0" err="1" smtClean="0">
                <a:solidFill>
                  <a:srgbClr val="FFC000"/>
                </a:solidFill>
              </a:rPr>
              <a:t>McEvoy</a:t>
            </a:r>
            <a:r>
              <a:rPr lang="en-US" sz="2900" dirty="0" smtClean="0">
                <a:solidFill>
                  <a:srgbClr val="FFC000"/>
                </a:solidFill>
              </a:rPr>
              <a:t> responds to Domestic Violence call</a:t>
            </a:r>
          </a:p>
          <a:p>
            <a:endParaRPr lang="en-US" sz="2900" dirty="0" smtClean="0">
              <a:solidFill>
                <a:srgbClr val="FFC000"/>
              </a:solidFill>
            </a:endParaRPr>
          </a:p>
          <a:p>
            <a:r>
              <a:rPr lang="en-US" sz="2900" dirty="0" smtClean="0">
                <a:solidFill>
                  <a:srgbClr val="FFC000"/>
                </a:solidFill>
              </a:rPr>
              <a:t>Eric Anderson was threatening former girlfriend, her mother and mother’s friend with a gun</a:t>
            </a:r>
          </a:p>
          <a:p>
            <a:endParaRPr lang="en-US" sz="2900" dirty="0" smtClean="0">
              <a:solidFill>
                <a:srgbClr val="FFC000"/>
              </a:solidFill>
            </a:endParaRPr>
          </a:p>
          <a:p>
            <a:r>
              <a:rPr lang="en-US" sz="2900" dirty="0" smtClean="0">
                <a:solidFill>
                  <a:srgbClr val="FFC000"/>
                </a:solidFill>
              </a:rPr>
              <a:t>Upon arrival, </a:t>
            </a:r>
            <a:r>
              <a:rPr lang="en-US" sz="2900" dirty="0" err="1" smtClean="0">
                <a:solidFill>
                  <a:srgbClr val="FFC000"/>
                </a:solidFill>
              </a:rPr>
              <a:t>McEvoy</a:t>
            </a:r>
            <a:r>
              <a:rPr lang="en-US" sz="2900" dirty="0" smtClean="0">
                <a:solidFill>
                  <a:srgbClr val="FFC000"/>
                </a:solidFill>
              </a:rPr>
              <a:t> entered home after hearing shots and brought mother &amp; her friend to safety</a:t>
            </a:r>
          </a:p>
          <a:p>
            <a:pPr marL="64008" indent="0">
              <a:buNone/>
            </a:pPr>
            <a:endParaRPr lang="en-US" sz="2900" dirty="0" smtClean="0">
              <a:solidFill>
                <a:srgbClr val="FFC000"/>
              </a:solidFill>
            </a:endParaRPr>
          </a:p>
          <a:p>
            <a:r>
              <a:rPr lang="en-US" sz="2900" dirty="0">
                <a:solidFill>
                  <a:srgbClr val="FFC000"/>
                </a:solidFill>
              </a:rPr>
              <a:t>After reentering home to save girlfriend, </a:t>
            </a:r>
            <a:r>
              <a:rPr lang="en-US" sz="2900" dirty="0" err="1">
                <a:solidFill>
                  <a:srgbClr val="FFC000"/>
                </a:solidFill>
              </a:rPr>
              <a:t>McEvoy</a:t>
            </a:r>
            <a:r>
              <a:rPr lang="en-US" sz="2900" dirty="0">
                <a:solidFill>
                  <a:srgbClr val="FFC000"/>
                </a:solidFill>
              </a:rPr>
              <a:t> was shot in the face by Anderson   </a:t>
            </a:r>
          </a:p>
          <a:p>
            <a:endParaRPr lang="en-US" sz="2800" dirty="0">
              <a:solidFill>
                <a:srgbClr val="FFC000"/>
              </a:solidFill>
            </a:endParaRPr>
          </a:p>
          <a:p>
            <a:endParaRPr lang="en-US" sz="28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536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Arlington Heights Gunman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64008" indent="0" algn="ctr"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Eric Anderson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85159"/>
            <a:ext cx="3886200" cy="3657600"/>
          </a:xfrm>
        </p:spPr>
      </p:pic>
      <p:sp>
        <p:nvSpPr>
          <p:cNvPr id="7" name="Rectangle 6"/>
          <p:cNvSpPr/>
          <p:nvPr/>
        </p:nvSpPr>
        <p:spPr>
          <a:xfrm>
            <a:off x="5334000" y="1981200"/>
            <a:ext cx="3276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C000"/>
                </a:solidFill>
              </a:rPr>
              <a:t>"If anybody comes down here, that's it. Any tear gas, anything. I already shot a cop. I am not afraid to shoot her," 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35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Officer of the Year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64008" indent="0" algn="ctr">
              <a:buNone/>
            </a:pPr>
            <a:endParaRPr lang="en-US" dirty="0" smtClean="0"/>
          </a:p>
          <a:p>
            <a:pPr marL="64008" indent="0" algn="ctr">
              <a:buNone/>
            </a:pPr>
            <a:r>
              <a:rPr lang="en-US" dirty="0" smtClean="0">
                <a:solidFill>
                  <a:srgbClr val="FFC000"/>
                </a:solidFill>
              </a:rPr>
              <a:t>Officer Michael </a:t>
            </a:r>
            <a:r>
              <a:rPr lang="en-US" dirty="0" err="1" smtClean="0">
                <a:solidFill>
                  <a:srgbClr val="FFC000"/>
                </a:solidFill>
              </a:rPr>
              <a:t>McEvoy</a:t>
            </a:r>
            <a:endParaRPr lang="en-US" dirty="0" smtClean="0">
              <a:solidFill>
                <a:srgbClr val="FFC000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752600"/>
            <a:ext cx="2756916" cy="3657600"/>
          </a:xfrm>
        </p:spPr>
      </p:pic>
      <p:sp>
        <p:nvSpPr>
          <p:cNvPr id="8" name="Rectangle 7"/>
          <p:cNvSpPr/>
          <p:nvPr/>
        </p:nvSpPr>
        <p:spPr>
          <a:xfrm>
            <a:off x="4724400" y="1752600"/>
            <a:ext cx="3276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rgbClr val="FFC000"/>
                </a:solidFill>
              </a:rPr>
              <a:t>"I’m very proud to be an Arlington Heights police officer, and I’m extremely proud to be a recipient of (this) award,"</a:t>
            </a:r>
          </a:p>
        </p:txBody>
      </p:sp>
    </p:spTree>
    <p:extLst>
      <p:ext uri="{BB962C8B-B14F-4D97-AF65-F5344CB8AC3E}">
        <p14:creationId xmlns:p14="http://schemas.microsoft.com/office/powerpoint/2010/main" val="162435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61306"/>
          </a:xfrm>
        </p:spPr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Palatine Police Statistics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2057400"/>
            <a:ext cx="8382000" cy="4419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</a:rPr>
              <a:t>2015: 	</a:t>
            </a:r>
            <a:r>
              <a:rPr lang="en-US" sz="2800" dirty="0" smtClean="0">
                <a:solidFill>
                  <a:srgbClr val="FFC000"/>
                </a:solidFill>
              </a:rPr>
              <a:t>718 </a:t>
            </a:r>
            <a:r>
              <a:rPr lang="en-US" sz="2800" dirty="0">
                <a:solidFill>
                  <a:srgbClr val="FFC000"/>
                </a:solidFill>
              </a:rPr>
              <a:t>DV incidents and 136 Domestic Violence Battery </a:t>
            </a:r>
            <a:r>
              <a:rPr lang="en-US" sz="2800" dirty="0" smtClean="0">
                <a:solidFill>
                  <a:srgbClr val="FFC000"/>
                </a:solidFill>
              </a:rPr>
              <a:t>arrests</a:t>
            </a:r>
          </a:p>
          <a:p>
            <a:pPr marL="64008" indent="0">
              <a:buNone/>
            </a:pPr>
            <a:endParaRPr lang="en-US" sz="2800" dirty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FFC000"/>
                </a:solidFill>
              </a:rPr>
              <a:t>This averages to 2.34 Domestic Violence calls per day and 2.61 Domestic Battery arrests each week. </a:t>
            </a:r>
          </a:p>
          <a:p>
            <a:pPr marL="64008" indent="0">
              <a:buNone/>
            </a:pPr>
            <a:r>
              <a:rPr lang="en-US" sz="2800" b="1" dirty="0">
                <a:solidFill>
                  <a:srgbClr val="FFC000"/>
                </a:solidFill>
              </a:rPr>
              <a:t>	</a:t>
            </a:r>
            <a:endParaRPr lang="en-US" sz="2800" b="1" dirty="0" smtClean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28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001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4008" indent="0" algn="ctr"/>
            <a:r>
              <a:rPr lang="en-US" dirty="0" smtClean="0"/>
              <a:t>Understanding the </a:t>
            </a:r>
            <a:r>
              <a:rPr lang="en-US" b="1" dirty="0" smtClean="0"/>
              <a:t>Survivor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800600"/>
          </a:xfrm>
        </p:spPr>
        <p:txBody>
          <a:bodyPr>
            <a:normAutofit/>
          </a:bodyPr>
          <a:lstStyle/>
          <a:p>
            <a:pPr marL="64008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FFC000"/>
              </a:solidFill>
            </a:endParaRPr>
          </a:p>
          <a:p>
            <a:endParaRPr lang="en-US" sz="3200" dirty="0">
              <a:solidFill>
                <a:srgbClr val="FFC000"/>
              </a:solidFill>
            </a:endParaRPr>
          </a:p>
          <a:p>
            <a:pPr lvl="1"/>
            <a:endParaRPr lang="en-US" sz="2800" dirty="0" smtClean="0">
              <a:solidFill>
                <a:srgbClr val="FFC000"/>
              </a:solidFill>
            </a:endParaRP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209800"/>
            <a:ext cx="594182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9099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1500</TotalTime>
  <Words>454</Words>
  <Application>Microsoft Office PowerPoint</Application>
  <PresentationFormat>On-screen Show (4:3)</PresentationFormat>
  <Paragraphs>143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Century Gothic</vt:lpstr>
      <vt:lpstr>Verdana</vt:lpstr>
      <vt:lpstr>Wingdings</vt:lpstr>
      <vt:lpstr>Wingdings 2</vt:lpstr>
      <vt:lpstr>Verve</vt:lpstr>
      <vt:lpstr>2016 Trauma Informed Care Conference</vt:lpstr>
      <vt:lpstr>Law Enforcement Response: Best Practices</vt:lpstr>
      <vt:lpstr>Understanding the Danger</vt:lpstr>
      <vt:lpstr>Understanding the Danger</vt:lpstr>
      <vt:lpstr>Arlington Heights Domestic; December 12, 2013</vt:lpstr>
      <vt:lpstr>Arlington Heights Gunman</vt:lpstr>
      <vt:lpstr>Officer of the Year</vt:lpstr>
      <vt:lpstr>Palatine Police Statistics</vt:lpstr>
      <vt:lpstr>Understanding the Survivor</vt:lpstr>
      <vt:lpstr>Domestic Violence Hotline Survey (April, 2015)</vt:lpstr>
      <vt:lpstr>Conclusion &amp; Recommendations</vt:lpstr>
      <vt:lpstr>Understanding  Policy</vt:lpstr>
      <vt:lpstr>Understanding  Policy</vt:lpstr>
      <vt:lpstr>Response</vt:lpstr>
      <vt:lpstr>Response</vt:lpstr>
      <vt:lpstr>Response  Safety</vt:lpstr>
      <vt:lpstr>Response  Sensitivity</vt:lpstr>
      <vt:lpstr>Response  Securing Evidence</vt:lpstr>
      <vt:lpstr>Assessment</vt:lpstr>
      <vt:lpstr>Assessment</vt:lpstr>
      <vt:lpstr>Conclusion</vt:lpstr>
    </vt:vector>
  </TitlesOfParts>
  <Company>William Rainey Harper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Trauma Informed Care Conference</dc:title>
  <dc:creator>Brad Grossman</dc:creator>
  <cp:lastModifiedBy>Valerie Walker</cp:lastModifiedBy>
  <cp:revision>54</cp:revision>
  <cp:lastPrinted>2016-10-03T22:31:54Z</cp:lastPrinted>
  <dcterms:created xsi:type="dcterms:W3CDTF">2016-09-30T14:34:16Z</dcterms:created>
  <dcterms:modified xsi:type="dcterms:W3CDTF">2016-10-07T14:41:30Z</dcterms:modified>
</cp:coreProperties>
</file>