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8C4159-59A0-4494-BD37-6EF21D097D17}" type="datetimeFigureOut">
              <a:rPr lang="en-US" smtClean="0"/>
              <a:t>09/05/2019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446F7-B72C-4B42-A52D-8F38241E2500}" type="slidenum">
              <a:rPr lang="en-US" smtClean="0"/>
              <a:t>‹#›</a:t>
            </a:fld>
            <a:endParaRPr lang="en-US"/>
          </a:p>
        </p:txBody>
      </p:sp>
    </p:spTree>
    <p:extLst>
      <p:ext uri="{BB962C8B-B14F-4D97-AF65-F5344CB8AC3E}">
        <p14:creationId xmlns:p14="http://schemas.microsoft.com/office/powerpoint/2010/main" val="20898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C957E9-DD7D-494B-A88B-6DF2CE45F672}" type="datetime1">
              <a:rPr lang="en-US" smtClean="0"/>
              <a:t>09/05/2019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150F0-E1E1-433F-8A23-B732A0D911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62ED2-878D-456B-8BD7-15037C3C4198}" type="datetime1">
              <a:rPr lang="en-US" smtClean="0"/>
              <a:t>09/05/2019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150F0-E1E1-433F-8A23-B732A0D911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478F4-C218-4FA5-A63D-8F4C8069BD0D}" type="datetime1">
              <a:rPr lang="en-US" smtClean="0"/>
              <a:t>09/05/2019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150F0-E1E1-433F-8A23-B732A0D911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FC68F-A74E-40B7-8678-B6C2AB493E91}" type="datetime1">
              <a:rPr lang="en-US" smtClean="0"/>
              <a:t>09/05/2019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150F0-E1E1-433F-8A23-B732A0D911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5E636-A531-4C32-8A06-B829DAA2FBA9}" type="datetime1">
              <a:rPr lang="en-US" smtClean="0"/>
              <a:t>09/05/2019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150F0-E1E1-433F-8A23-B732A0D9115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12B554-FFCD-40B5-A8B3-92246C3ADBD0}" type="datetime1">
              <a:rPr lang="en-US" smtClean="0"/>
              <a:t>09/05/2019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150F0-E1E1-433F-8A23-B732A0D911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EAA8FC-3436-4236-AB99-D1AB7EB5A1F9}" type="datetime1">
              <a:rPr lang="en-US" smtClean="0"/>
              <a:t>09/05/2019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150F0-E1E1-433F-8A23-B732A0D911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101244-E63C-4812-A914-7EC2CB79213E}" type="datetime1">
              <a:rPr lang="en-US" smtClean="0"/>
              <a:t>09/05/2019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150F0-E1E1-433F-8A23-B732A0D911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D5EC6-91B3-4482-ABF2-2178F7992CC3}" type="datetime1">
              <a:rPr lang="en-US" smtClean="0"/>
              <a:t>09/05/2019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150F0-E1E1-433F-8A23-B732A0D911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2D21B-EE51-4C9E-B138-CD93C1F5FA61}" type="datetime1">
              <a:rPr lang="en-US" smtClean="0"/>
              <a:t>09/05/2019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150F0-E1E1-433F-8A23-B732A0D9115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4D3B634-8BD5-4138-8B5A-C50DE99750D3}" type="datetime1">
              <a:rPr lang="en-US" smtClean="0"/>
              <a:t>09/05/2019</a:t>
            </a:fld>
            <a:endParaRPr lang="en-US"/>
          </a:p>
        </p:txBody>
      </p:sp>
      <p:sp>
        <p:nvSpPr>
          <p:cNvPr id="9" name="Slide Number Placeholder 8"/>
          <p:cNvSpPr>
            <a:spLocks noGrp="1"/>
          </p:cNvSpPr>
          <p:nvPr>
            <p:ph type="sldNum" sz="quarter" idx="11"/>
          </p:nvPr>
        </p:nvSpPr>
        <p:spPr/>
        <p:txBody>
          <a:bodyPr/>
          <a:lstStyle/>
          <a:p>
            <a:fld id="{F2E150F0-E1E1-433F-8A23-B732A0D9115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E150F0-E1E1-433F-8A23-B732A0D9115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3E64BB8-1806-4F96-A382-6A0291E782C9}" type="datetime1">
              <a:rPr lang="en-US" smtClean="0"/>
              <a:t>09/05/2019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spcBef>
                <a:spcPts val="0"/>
              </a:spcBef>
            </a:pPr>
            <a:r>
              <a:rPr lang="en-US" sz="5900" spc="0" dirty="0">
                <a:solidFill>
                  <a:prstClr val="black">
                    <a:lumMod val="50000"/>
                    <a:lumOff val="50000"/>
                  </a:prstClr>
                </a:solidFill>
                <a:latin typeface="Impact"/>
                <a:ea typeface="+mn-ea"/>
                <a:cs typeface="Impact"/>
              </a:rPr>
              <a:t>SHOTS FIRED</a:t>
            </a:r>
            <a:br>
              <a:rPr lang="en-US" sz="5900" spc="0" dirty="0">
                <a:solidFill>
                  <a:prstClr val="black">
                    <a:lumMod val="50000"/>
                    <a:lumOff val="50000"/>
                  </a:prstClr>
                </a:solidFill>
                <a:latin typeface="Impact"/>
                <a:ea typeface="+mn-ea"/>
                <a:cs typeface="Impact"/>
              </a:rPr>
            </a:br>
            <a:r>
              <a:rPr lang="en-US" sz="4400" spc="0" dirty="0">
                <a:solidFill>
                  <a:prstClr val="black">
                    <a:lumMod val="50000"/>
                    <a:lumOff val="50000"/>
                  </a:prstClr>
                </a:solidFill>
                <a:latin typeface="Impact"/>
                <a:ea typeface="+mn-ea"/>
                <a:cs typeface="Impact"/>
              </a:rPr>
              <a:t>Active Shooter Training</a:t>
            </a:r>
            <a:br>
              <a:rPr lang="en-US" sz="4400" spc="0" dirty="0">
                <a:solidFill>
                  <a:prstClr val="black">
                    <a:lumMod val="50000"/>
                    <a:lumOff val="50000"/>
                  </a:prstClr>
                </a:solidFill>
                <a:latin typeface="Impact"/>
                <a:ea typeface="+mn-ea"/>
                <a:cs typeface="Impact"/>
              </a:rPr>
            </a:br>
            <a:endParaRPr lang="en-US" dirty="0"/>
          </a:p>
        </p:txBody>
      </p:sp>
    </p:spTree>
    <p:extLst>
      <p:ext uri="{BB962C8B-B14F-4D97-AF65-F5344CB8AC3E}">
        <p14:creationId xmlns:p14="http://schemas.microsoft.com/office/powerpoint/2010/main" val="333401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6192"/>
            <a:ext cx="7543800" cy="4590288"/>
          </a:xfrm>
        </p:spPr>
        <p:txBody>
          <a:bodyPr>
            <a:normAutofit lnSpcReduction="10000"/>
          </a:bodyPr>
          <a:lstStyle/>
          <a:p>
            <a:pPr marL="0" lvl="0" indent="-342900" algn="ctr">
              <a:spcBef>
                <a:spcPts val="0"/>
              </a:spcBef>
              <a:buClrTx/>
              <a:buSzPct val="85000"/>
              <a:buNone/>
            </a:pPr>
            <a:r>
              <a:rPr lang="en-US" b="1" dirty="0">
                <a:solidFill>
                  <a:srgbClr val="800000"/>
                </a:solidFill>
                <a:latin typeface="FuturTDem"/>
                <a:cs typeface="FuturTDem"/>
              </a:rPr>
              <a:t>ACT</a:t>
            </a:r>
            <a:r>
              <a:rPr lang="en-US" sz="1900" dirty="0">
                <a:solidFill>
                  <a:prstClr val="black">
                    <a:lumMod val="85000"/>
                    <a:lumOff val="15000"/>
                  </a:prstClr>
                </a:solidFill>
                <a:latin typeface="FuturTDem"/>
                <a:cs typeface="FuturTDem"/>
              </a:rPr>
              <a:t/>
            </a:r>
            <a:br>
              <a:rPr lang="en-US" sz="1900" dirty="0">
                <a:solidFill>
                  <a:prstClr val="black">
                    <a:lumMod val="85000"/>
                    <a:lumOff val="15000"/>
                  </a:prstClr>
                </a:solidFill>
                <a:latin typeface="FuturTDem"/>
                <a:cs typeface="FuturTDem"/>
              </a:rPr>
            </a:br>
            <a:endParaRPr lang="en-US" sz="1900" dirty="0">
              <a:solidFill>
                <a:prstClr val="black">
                  <a:lumMod val="85000"/>
                  <a:lumOff val="15000"/>
                </a:prstClr>
              </a:solidFill>
              <a:latin typeface="FuturTDem"/>
              <a:cs typeface="FuturTDem"/>
            </a:endParaRPr>
          </a:p>
          <a:p>
            <a:pPr marL="0" lvl="0" indent="-342900">
              <a:spcBef>
                <a:spcPts val="0"/>
              </a:spcBef>
              <a:buClrTx/>
              <a:buSzPct val="85000"/>
              <a:buNone/>
            </a:pPr>
            <a:r>
              <a:rPr lang="en-US" sz="1700" b="1" dirty="0">
                <a:solidFill>
                  <a:prstClr val="black">
                    <a:lumMod val="85000"/>
                    <a:lumOff val="15000"/>
                  </a:prstClr>
                </a:solidFill>
                <a:latin typeface="FuturTDem"/>
                <a:cs typeface="FuturTDem"/>
              </a:rPr>
              <a:t>Avoid</a:t>
            </a:r>
            <a:br>
              <a:rPr lang="en-US" sz="1700" b="1" dirty="0">
                <a:solidFill>
                  <a:prstClr val="black">
                    <a:lumMod val="85000"/>
                    <a:lumOff val="15000"/>
                  </a:prstClr>
                </a:solidFill>
                <a:latin typeface="FuturTDem"/>
                <a:cs typeface="FuturTDem"/>
              </a:rPr>
            </a:br>
            <a:endParaRPr lang="en-US" sz="1700" b="1" dirty="0">
              <a:solidFill>
                <a:prstClr val="black">
                  <a:lumMod val="85000"/>
                  <a:lumOff val="15000"/>
                </a:prstClr>
              </a:solidFill>
              <a:latin typeface="FuturTDem"/>
              <a:cs typeface="FuturTDem"/>
            </a:endParaRPr>
          </a:p>
          <a:p>
            <a:pPr marL="458788" lvl="2">
              <a:spcBef>
                <a:spcPts val="0"/>
              </a:spcBef>
              <a:buClrTx/>
              <a:buSzPct val="85000"/>
              <a:buNone/>
            </a:pPr>
            <a:r>
              <a:rPr lang="en-US" sz="1500" dirty="0">
                <a:solidFill>
                  <a:prstClr val="black">
                    <a:lumMod val="85000"/>
                    <a:lumOff val="15000"/>
                  </a:prstClr>
                </a:solidFill>
                <a:latin typeface="FuturTDem"/>
                <a:cs typeface="FuturTDem"/>
              </a:rPr>
              <a:t>• Get out fast; don’t wait for others to validate your decision</a:t>
            </a:r>
          </a:p>
          <a:p>
            <a:pPr marL="0" lvl="1" indent="-285750">
              <a:spcBef>
                <a:spcPts val="0"/>
              </a:spcBef>
              <a:buClrTx/>
              <a:buSzPct val="85000"/>
              <a:buNone/>
            </a:pPr>
            <a:endParaRPr lang="en-US" sz="1700" dirty="0">
              <a:solidFill>
                <a:prstClr val="black">
                  <a:lumMod val="85000"/>
                  <a:lumOff val="15000"/>
                </a:prstClr>
              </a:solidFill>
              <a:latin typeface="FuturTDem"/>
              <a:cs typeface="FuturTDem"/>
            </a:endParaRPr>
          </a:p>
          <a:p>
            <a:pPr marL="0" lvl="1" indent="-285750">
              <a:spcBef>
                <a:spcPts val="0"/>
              </a:spcBef>
              <a:buClrTx/>
              <a:buSzPct val="85000"/>
              <a:buNone/>
            </a:pPr>
            <a:r>
              <a:rPr lang="en-US" sz="1700" b="1" dirty="0">
                <a:solidFill>
                  <a:prstClr val="black">
                    <a:lumMod val="85000"/>
                    <a:lumOff val="15000"/>
                  </a:prstClr>
                </a:solidFill>
                <a:latin typeface="FuturTDem"/>
                <a:cs typeface="FuturTDem"/>
              </a:rPr>
              <a:t>Barricade</a:t>
            </a:r>
            <a:br>
              <a:rPr lang="en-US" sz="1700" b="1" dirty="0">
                <a:solidFill>
                  <a:prstClr val="black">
                    <a:lumMod val="85000"/>
                    <a:lumOff val="15000"/>
                  </a:prstClr>
                </a:solidFill>
                <a:latin typeface="FuturTDem"/>
                <a:cs typeface="FuturTDem"/>
              </a:rPr>
            </a:br>
            <a:endParaRPr lang="en-US" sz="1700" b="1" dirty="0">
              <a:solidFill>
                <a:prstClr val="black">
                  <a:lumMod val="85000"/>
                  <a:lumOff val="15000"/>
                </a:prstClr>
              </a:solidFill>
              <a:latin typeface="FuturTDem"/>
              <a:cs typeface="FuturTDem"/>
            </a:endParaRPr>
          </a:p>
          <a:p>
            <a:pPr marL="458788" lvl="2">
              <a:spcBef>
                <a:spcPts val="0"/>
              </a:spcBef>
              <a:spcAft>
                <a:spcPts val="600"/>
              </a:spcAft>
              <a:buClrTx/>
              <a:buSzPct val="85000"/>
              <a:buNone/>
            </a:pPr>
            <a:r>
              <a:rPr lang="en-US" sz="1500" dirty="0">
                <a:solidFill>
                  <a:prstClr val="black">
                    <a:lumMod val="85000"/>
                    <a:lumOff val="15000"/>
                  </a:prstClr>
                </a:solidFill>
                <a:latin typeface="FuturTDem"/>
                <a:cs typeface="FuturTDem"/>
              </a:rPr>
              <a:t>• Put anything you can in between you and the shooter</a:t>
            </a:r>
          </a:p>
          <a:p>
            <a:pPr marL="458788" lvl="2">
              <a:spcBef>
                <a:spcPts val="0"/>
              </a:spcBef>
              <a:spcAft>
                <a:spcPts val="600"/>
              </a:spcAft>
              <a:buClrTx/>
              <a:buSzPct val="85000"/>
              <a:buNone/>
            </a:pPr>
            <a:r>
              <a:rPr lang="en-US" sz="1500" dirty="0">
                <a:solidFill>
                  <a:prstClr val="black">
                    <a:lumMod val="85000"/>
                    <a:lumOff val="15000"/>
                  </a:prstClr>
                </a:solidFill>
                <a:latin typeface="FuturTDem"/>
                <a:cs typeface="FuturTDem"/>
              </a:rPr>
              <a:t>• Avoid places that might trap you or impede movement</a:t>
            </a:r>
          </a:p>
          <a:p>
            <a:pPr marL="0" lvl="1" indent="-285750">
              <a:spcBef>
                <a:spcPts val="0"/>
              </a:spcBef>
              <a:buClrTx/>
              <a:buSzPct val="85000"/>
              <a:buNone/>
            </a:pPr>
            <a:endParaRPr lang="en-US" sz="1700" dirty="0">
              <a:solidFill>
                <a:prstClr val="black">
                  <a:lumMod val="85000"/>
                  <a:lumOff val="15000"/>
                </a:prstClr>
              </a:solidFill>
              <a:latin typeface="FuturTDem"/>
              <a:cs typeface="FuturTDem"/>
            </a:endParaRPr>
          </a:p>
          <a:p>
            <a:pPr marL="0" lvl="1" indent="-285750">
              <a:spcBef>
                <a:spcPts val="0"/>
              </a:spcBef>
              <a:buClrTx/>
              <a:buSzPct val="85000"/>
              <a:buNone/>
            </a:pPr>
            <a:r>
              <a:rPr lang="en-US" sz="1700" b="1" dirty="0">
                <a:solidFill>
                  <a:prstClr val="black">
                    <a:lumMod val="85000"/>
                    <a:lumOff val="15000"/>
                  </a:prstClr>
                </a:solidFill>
                <a:latin typeface="FuturTDem"/>
                <a:cs typeface="FuturTDem"/>
              </a:rPr>
              <a:t>Fight… Last Resort</a:t>
            </a:r>
            <a:br>
              <a:rPr lang="en-US" sz="1700" b="1" dirty="0">
                <a:solidFill>
                  <a:prstClr val="black">
                    <a:lumMod val="85000"/>
                    <a:lumOff val="15000"/>
                  </a:prstClr>
                </a:solidFill>
                <a:latin typeface="FuturTDem"/>
                <a:cs typeface="FuturTDem"/>
              </a:rPr>
            </a:br>
            <a:endParaRPr lang="en-US" sz="1700" b="1" dirty="0">
              <a:solidFill>
                <a:prstClr val="black">
                  <a:lumMod val="85000"/>
                  <a:lumOff val="15000"/>
                </a:prstClr>
              </a:solidFill>
              <a:latin typeface="FuturTDem"/>
              <a:cs typeface="FuturTDem"/>
            </a:endParaRPr>
          </a:p>
          <a:p>
            <a:pPr marL="458788" lvl="2">
              <a:spcBef>
                <a:spcPts val="0"/>
              </a:spcBef>
              <a:spcAft>
                <a:spcPts val="600"/>
              </a:spcAft>
              <a:buClrTx/>
              <a:buSzPct val="85000"/>
              <a:buNone/>
            </a:pPr>
            <a:r>
              <a:rPr lang="en-US" sz="1500" dirty="0">
                <a:solidFill>
                  <a:prstClr val="black">
                    <a:lumMod val="85000"/>
                    <a:lumOff val="15000"/>
                  </a:prstClr>
                </a:solidFill>
                <a:latin typeface="FuturTDem"/>
                <a:cs typeface="FuturTDem"/>
              </a:rPr>
              <a:t>• If escaping or hiding are not possible, neutralizing the shooter in some way </a:t>
            </a:r>
          </a:p>
          <a:p>
            <a:pPr marL="458788" lvl="2">
              <a:spcBef>
                <a:spcPts val="0"/>
              </a:spcBef>
              <a:spcAft>
                <a:spcPts val="600"/>
              </a:spcAft>
              <a:buClrTx/>
              <a:buSzPct val="85000"/>
              <a:buNone/>
            </a:pPr>
            <a:r>
              <a:rPr lang="en-US" sz="1500" dirty="0">
                <a:solidFill>
                  <a:prstClr val="black">
                    <a:lumMod val="85000"/>
                    <a:lumOff val="15000"/>
                  </a:prstClr>
                </a:solidFill>
                <a:latin typeface="FuturTDem"/>
                <a:cs typeface="FuturTDem"/>
              </a:rPr>
              <a:t>  may be your only option… CONTROL HANDS</a:t>
            </a:r>
          </a:p>
          <a:p>
            <a:pPr marL="458788" lvl="2">
              <a:spcBef>
                <a:spcPts val="0"/>
              </a:spcBef>
              <a:spcAft>
                <a:spcPts val="600"/>
              </a:spcAft>
              <a:buClrTx/>
              <a:buSzPct val="85000"/>
              <a:buNone/>
            </a:pPr>
            <a:r>
              <a:rPr lang="en-US" sz="1500" dirty="0">
                <a:solidFill>
                  <a:prstClr val="black">
                    <a:lumMod val="85000"/>
                    <a:lumOff val="15000"/>
                  </a:prstClr>
                </a:solidFill>
                <a:latin typeface="FuturTDem"/>
                <a:cs typeface="FuturTDem"/>
              </a:rPr>
              <a:t>• Any action you take may be your only means of survi</a:t>
            </a:r>
            <a:r>
              <a:rPr lang="en-US" sz="1500" dirty="0">
                <a:solidFill>
                  <a:prstClr val="black">
                    <a:lumMod val="85000"/>
                    <a:lumOff val="15000"/>
                  </a:prstClr>
                </a:solidFill>
                <a:latin typeface="Futura T Demi"/>
                <a:cs typeface="FuturTDem"/>
              </a:rPr>
              <a:t>val</a:t>
            </a:r>
            <a:endParaRPr lang="en-US" sz="1700" dirty="0">
              <a:solidFill>
                <a:prstClr val="white"/>
              </a:solidFill>
              <a:latin typeface="Lucida Sans Unicode" pitchFamily="34" charset="0"/>
              <a:cs typeface="Lucida Sans Unicode" pitchFamily="34" charset="0"/>
            </a:endParaRPr>
          </a:p>
          <a:p>
            <a:pPr marL="114300" indent="0">
              <a:buNone/>
            </a:pPr>
            <a:endParaRPr lang="en-US" dirty="0"/>
          </a:p>
        </p:txBody>
      </p:sp>
      <p:sp>
        <p:nvSpPr>
          <p:cNvPr id="5" name="Rectangle 2"/>
          <p:cNvSpPr>
            <a:spLocks noGrp="1" noChangeArrowheads="1"/>
          </p:cNvSpPr>
          <p:nvPr>
            <p:ph type="title"/>
          </p:nvPr>
        </p:nvSpPr>
        <p:spPr bwMode="auto">
          <a:xfrm>
            <a:off x="457200" y="274638"/>
            <a:ext cx="7620000" cy="11430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ysClr val="windowText" lastClr="000000">
                    <a:lumMod val="65000"/>
                    <a:lumOff val="35000"/>
                  </a:sysClr>
                </a:solidFill>
                <a:effectLst/>
                <a:uLnTx/>
                <a:uFillTx/>
                <a:latin typeface="Impact"/>
                <a:cs typeface="Impact"/>
              </a:rPr>
              <a:t>Response Measures</a:t>
            </a:r>
          </a:p>
        </p:txBody>
      </p:sp>
      <p:sp>
        <p:nvSpPr>
          <p:cNvPr id="6" name="Slide Number Placeholder 5"/>
          <p:cNvSpPr>
            <a:spLocks noGrp="1"/>
          </p:cNvSpPr>
          <p:nvPr>
            <p:ph type="sldNum" sz="quarter" idx="12"/>
          </p:nvPr>
        </p:nvSpPr>
        <p:spPr/>
        <p:txBody>
          <a:bodyPr/>
          <a:lstStyle/>
          <a:p>
            <a:fld id="{F2E150F0-E1E1-433F-8A23-B732A0D91158}" type="slidenum">
              <a:rPr lang="en-US" smtClean="0"/>
              <a:t>10</a:t>
            </a:fld>
            <a:endParaRPr lang="en-US"/>
          </a:p>
        </p:txBody>
      </p:sp>
    </p:spTree>
    <p:extLst>
      <p:ext uri="{BB962C8B-B14F-4D97-AF65-F5344CB8AC3E}">
        <p14:creationId xmlns:p14="http://schemas.microsoft.com/office/powerpoint/2010/main" val="189636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800" spc="0" dirty="0" smtClean="0">
                <a:solidFill>
                  <a:prstClr val="black">
                    <a:lumMod val="65000"/>
                    <a:lumOff val="35000"/>
                  </a:prstClr>
                </a:solidFill>
                <a:latin typeface="Impact"/>
              </a:rPr>
              <a:t>A L I C E</a:t>
            </a:r>
            <a:endParaRPr lang="en-US" sz="4800" dirty="0"/>
          </a:p>
        </p:txBody>
      </p:sp>
      <p:sp>
        <p:nvSpPr>
          <p:cNvPr id="6" name="Content Placeholder 5"/>
          <p:cNvSpPr>
            <a:spLocks noGrp="1"/>
          </p:cNvSpPr>
          <p:nvPr>
            <p:ph idx="1"/>
          </p:nvPr>
        </p:nvSpPr>
        <p:spPr>
          <a:xfrm>
            <a:off x="457200" y="1600200"/>
            <a:ext cx="7620000" cy="3657600"/>
          </a:xfrm>
        </p:spPr>
        <p:txBody>
          <a:bodyPr>
            <a:normAutofit fontScale="92500" lnSpcReduction="10000"/>
          </a:bodyPr>
          <a:lstStyle/>
          <a:p>
            <a:pPr marL="1825625"/>
            <a:r>
              <a:rPr lang="en-US" sz="4800" b="1" dirty="0">
                <a:solidFill>
                  <a:srgbClr val="C00000"/>
                </a:solidFill>
              </a:rPr>
              <a:t>A-LERT</a:t>
            </a:r>
          </a:p>
          <a:p>
            <a:pPr marL="1825625"/>
            <a:r>
              <a:rPr lang="en-US" sz="4800" b="1" dirty="0">
                <a:solidFill>
                  <a:srgbClr val="C00000"/>
                </a:solidFill>
              </a:rPr>
              <a:t>L-OCKDOWN</a:t>
            </a:r>
          </a:p>
          <a:p>
            <a:pPr marL="1825625"/>
            <a:r>
              <a:rPr lang="en-US" sz="4800" b="1" dirty="0">
                <a:solidFill>
                  <a:srgbClr val="C00000"/>
                </a:solidFill>
              </a:rPr>
              <a:t>I-NFORM</a:t>
            </a:r>
          </a:p>
          <a:p>
            <a:pPr marL="1825625"/>
            <a:r>
              <a:rPr lang="en-US" sz="4800" b="1" dirty="0">
                <a:solidFill>
                  <a:srgbClr val="C00000"/>
                </a:solidFill>
              </a:rPr>
              <a:t>C-OUNTER</a:t>
            </a:r>
          </a:p>
          <a:p>
            <a:pPr marL="1825625"/>
            <a:r>
              <a:rPr lang="en-US" sz="4800" b="1" dirty="0">
                <a:solidFill>
                  <a:srgbClr val="C00000"/>
                </a:solidFill>
              </a:rPr>
              <a:t>E-VACUATE</a:t>
            </a:r>
          </a:p>
          <a:p>
            <a:pPr marL="114300" indent="0">
              <a:buNone/>
            </a:pPr>
            <a:endParaRPr lang="en-US" dirty="0"/>
          </a:p>
        </p:txBody>
      </p:sp>
      <p:sp>
        <p:nvSpPr>
          <p:cNvPr id="7" name="Slide Number Placeholder 6"/>
          <p:cNvSpPr>
            <a:spLocks noGrp="1"/>
          </p:cNvSpPr>
          <p:nvPr>
            <p:ph type="sldNum" sz="quarter" idx="12"/>
          </p:nvPr>
        </p:nvSpPr>
        <p:spPr/>
        <p:txBody>
          <a:bodyPr/>
          <a:lstStyle/>
          <a:p>
            <a:fld id="{F2E150F0-E1E1-433F-8A23-B732A0D91158}" type="slidenum">
              <a:rPr lang="en-US" smtClean="0"/>
              <a:t>11</a:t>
            </a:fld>
            <a:endParaRPr lang="en-US"/>
          </a:p>
        </p:txBody>
      </p:sp>
    </p:spTree>
    <p:extLst>
      <p:ext uri="{BB962C8B-B14F-4D97-AF65-F5344CB8AC3E}">
        <p14:creationId xmlns:p14="http://schemas.microsoft.com/office/powerpoint/2010/main" val="712467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spc="0" dirty="0">
                <a:solidFill>
                  <a:prstClr val="black">
                    <a:lumMod val="65000"/>
                    <a:lumOff val="35000"/>
                  </a:prstClr>
                </a:solidFill>
                <a:latin typeface="Impact"/>
              </a:rPr>
              <a:t>A L I C E</a:t>
            </a:r>
            <a:endParaRPr lang="en-US" dirty="0"/>
          </a:p>
        </p:txBody>
      </p:sp>
      <p:sp>
        <p:nvSpPr>
          <p:cNvPr id="3" name="Content Placeholder 2"/>
          <p:cNvSpPr>
            <a:spLocks noGrp="1"/>
          </p:cNvSpPr>
          <p:nvPr>
            <p:ph idx="1"/>
          </p:nvPr>
        </p:nvSpPr>
        <p:spPr>
          <a:xfrm>
            <a:off x="457200" y="1600200"/>
            <a:ext cx="7620000" cy="4038600"/>
          </a:xfrm>
        </p:spPr>
        <p:txBody>
          <a:bodyPr/>
          <a:lstStyle/>
          <a:p>
            <a:pPr lvl="0" indent="-342900">
              <a:buClrTx/>
            </a:pPr>
            <a:r>
              <a:rPr lang="en-US" sz="5400" dirty="0">
                <a:solidFill>
                  <a:srgbClr val="C00000"/>
                </a:solidFill>
              </a:rPr>
              <a:t>Alert</a:t>
            </a:r>
            <a:r>
              <a:rPr lang="en-US" sz="3200" dirty="0">
                <a:solidFill>
                  <a:prstClr val="black">
                    <a:lumMod val="75000"/>
                    <a:lumOff val="25000"/>
                  </a:prstClr>
                </a:solidFill>
              </a:rPr>
              <a:t>: </a:t>
            </a:r>
          </a:p>
          <a:p>
            <a:pPr marL="400050" lvl="0" indent="0">
              <a:buClrTx/>
              <a:buNone/>
            </a:pPr>
            <a:r>
              <a:rPr lang="en-US" sz="3200" dirty="0" smtClean="0">
                <a:solidFill>
                  <a:prstClr val="black">
                    <a:lumMod val="75000"/>
                    <a:lumOff val="25000"/>
                  </a:prstClr>
                </a:solidFill>
              </a:rPr>
              <a:t>Get </a:t>
            </a:r>
            <a:r>
              <a:rPr lang="en-US" sz="3200" dirty="0">
                <a:solidFill>
                  <a:prstClr val="black">
                    <a:lumMod val="75000"/>
                    <a:lumOff val="25000"/>
                  </a:prstClr>
                </a:solidFill>
              </a:rPr>
              <a:t>the word out! First call 911 and then call the office. The office will then alert everyone. The office will use clear, concise language to convey the type and location of the event.</a:t>
            </a:r>
          </a:p>
          <a:p>
            <a:endParaRPr lang="en-US" dirty="0"/>
          </a:p>
        </p:txBody>
      </p:sp>
      <p:sp>
        <p:nvSpPr>
          <p:cNvPr id="4" name="Slide Number Placeholder 3"/>
          <p:cNvSpPr>
            <a:spLocks noGrp="1"/>
          </p:cNvSpPr>
          <p:nvPr>
            <p:ph type="sldNum" sz="quarter" idx="12"/>
          </p:nvPr>
        </p:nvSpPr>
        <p:spPr/>
        <p:txBody>
          <a:bodyPr/>
          <a:lstStyle/>
          <a:p>
            <a:fld id="{F2E150F0-E1E1-433F-8A23-B732A0D91158}" type="slidenum">
              <a:rPr lang="en-US" smtClean="0"/>
              <a:t>12</a:t>
            </a:fld>
            <a:endParaRPr lang="en-US"/>
          </a:p>
        </p:txBody>
      </p:sp>
    </p:spTree>
    <p:extLst>
      <p:ext uri="{BB962C8B-B14F-4D97-AF65-F5344CB8AC3E}">
        <p14:creationId xmlns:p14="http://schemas.microsoft.com/office/powerpoint/2010/main" val="194790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spc="0" dirty="0">
                <a:solidFill>
                  <a:prstClr val="black">
                    <a:lumMod val="65000"/>
                    <a:lumOff val="35000"/>
                  </a:prstClr>
                </a:solidFill>
                <a:latin typeface="Impact"/>
              </a:rPr>
              <a:t>A L I C E</a:t>
            </a:r>
            <a:endParaRPr lang="en-US" dirty="0"/>
          </a:p>
        </p:txBody>
      </p:sp>
      <p:sp>
        <p:nvSpPr>
          <p:cNvPr id="3" name="Content Placeholder 2"/>
          <p:cNvSpPr>
            <a:spLocks noGrp="1"/>
          </p:cNvSpPr>
          <p:nvPr>
            <p:ph idx="1"/>
          </p:nvPr>
        </p:nvSpPr>
        <p:spPr>
          <a:xfrm>
            <a:off x="457200" y="1600200"/>
            <a:ext cx="7772400" cy="4800600"/>
          </a:xfrm>
        </p:spPr>
        <p:txBody>
          <a:bodyPr/>
          <a:lstStyle/>
          <a:p>
            <a:pPr lvl="0" indent="-342900">
              <a:buClrTx/>
            </a:pPr>
            <a:r>
              <a:rPr lang="en-US" sz="5400" dirty="0">
                <a:solidFill>
                  <a:srgbClr val="C00000"/>
                </a:solidFill>
              </a:rPr>
              <a:t>Lockdown</a:t>
            </a:r>
            <a:r>
              <a:rPr lang="en-US" sz="3200" dirty="0">
                <a:solidFill>
                  <a:prstClr val="black">
                    <a:lumMod val="75000"/>
                    <a:lumOff val="25000"/>
                  </a:prstClr>
                </a:solidFill>
              </a:rPr>
              <a:t>: </a:t>
            </a:r>
            <a:endParaRPr lang="en-US" sz="3200" dirty="0" smtClean="0">
              <a:solidFill>
                <a:prstClr val="black">
                  <a:lumMod val="75000"/>
                  <a:lumOff val="25000"/>
                </a:prstClr>
              </a:solidFill>
            </a:endParaRPr>
          </a:p>
          <a:p>
            <a:pPr marL="400050" lvl="0" indent="0">
              <a:buClrTx/>
              <a:buNone/>
            </a:pPr>
            <a:r>
              <a:rPr lang="en-US" sz="3200" dirty="0" smtClean="0">
                <a:solidFill>
                  <a:prstClr val="black">
                    <a:lumMod val="75000"/>
                    <a:lumOff val="25000"/>
                  </a:prstClr>
                </a:solidFill>
              </a:rPr>
              <a:t>Good </a:t>
            </a:r>
            <a:r>
              <a:rPr lang="en-US" sz="3200" dirty="0">
                <a:solidFill>
                  <a:prstClr val="black">
                    <a:lumMod val="75000"/>
                    <a:lumOff val="25000"/>
                  </a:prstClr>
                </a:solidFill>
              </a:rPr>
              <a:t>starting point after you have been alerted. Lockdown involves barricading the classroom door so that no one can get in</a:t>
            </a:r>
          </a:p>
          <a:p>
            <a:pPr marL="114300" indent="0">
              <a:buNone/>
            </a:pPr>
            <a:endParaRPr lang="en-US" dirty="0"/>
          </a:p>
        </p:txBody>
      </p:sp>
      <p:sp>
        <p:nvSpPr>
          <p:cNvPr id="4" name="Slide Number Placeholder 3"/>
          <p:cNvSpPr>
            <a:spLocks noGrp="1"/>
          </p:cNvSpPr>
          <p:nvPr>
            <p:ph type="sldNum" sz="quarter" idx="12"/>
          </p:nvPr>
        </p:nvSpPr>
        <p:spPr/>
        <p:txBody>
          <a:bodyPr/>
          <a:lstStyle/>
          <a:p>
            <a:fld id="{F2E150F0-E1E1-433F-8A23-B732A0D91158}" type="slidenum">
              <a:rPr lang="en-US" smtClean="0"/>
              <a:t>13</a:t>
            </a:fld>
            <a:endParaRPr lang="en-US"/>
          </a:p>
        </p:txBody>
      </p:sp>
    </p:spTree>
    <p:extLst>
      <p:ext uri="{BB962C8B-B14F-4D97-AF65-F5344CB8AC3E}">
        <p14:creationId xmlns:p14="http://schemas.microsoft.com/office/powerpoint/2010/main" val="23683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spc="0" dirty="0">
                <a:solidFill>
                  <a:prstClr val="black">
                    <a:lumMod val="65000"/>
                    <a:lumOff val="35000"/>
                  </a:prstClr>
                </a:solidFill>
                <a:latin typeface="Impact"/>
              </a:rPr>
              <a:t>A L I C E</a:t>
            </a:r>
            <a:endParaRPr lang="en-US" dirty="0"/>
          </a:p>
        </p:txBody>
      </p:sp>
      <p:sp>
        <p:nvSpPr>
          <p:cNvPr id="3" name="Content Placeholder 2"/>
          <p:cNvSpPr>
            <a:spLocks noGrp="1"/>
          </p:cNvSpPr>
          <p:nvPr>
            <p:ph idx="1"/>
          </p:nvPr>
        </p:nvSpPr>
        <p:spPr/>
        <p:txBody>
          <a:bodyPr/>
          <a:lstStyle/>
          <a:p>
            <a:pPr lvl="0" indent="-342900">
              <a:buClrTx/>
            </a:pPr>
            <a:r>
              <a:rPr lang="en-US" sz="5400" dirty="0">
                <a:solidFill>
                  <a:srgbClr val="C00000"/>
                </a:solidFill>
              </a:rPr>
              <a:t>Inform</a:t>
            </a:r>
            <a:r>
              <a:rPr lang="en-US" sz="3200" dirty="0">
                <a:solidFill>
                  <a:prstClr val="black">
                    <a:lumMod val="75000"/>
                    <a:lumOff val="25000"/>
                  </a:prstClr>
                </a:solidFill>
              </a:rPr>
              <a:t>: </a:t>
            </a:r>
            <a:endParaRPr lang="en-US" sz="3200" dirty="0" smtClean="0">
              <a:solidFill>
                <a:prstClr val="black">
                  <a:lumMod val="75000"/>
                  <a:lumOff val="25000"/>
                </a:prstClr>
              </a:solidFill>
            </a:endParaRPr>
          </a:p>
          <a:p>
            <a:pPr marL="346075" lvl="0" indent="0">
              <a:buClrTx/>
              <a:buNone/>
            </a:pPr>
            <a:r>
              <a:rPr lang="en-US" sz="3200" dirty="0" smtClean="0">
                <a:solidFill>
                  <a:prstClr val="black">
                    <a:lumMod val="75000"/>
                    <a:lumOff val="25000"/>
                  </a:prstClr>
                </a:solidFill>
              </a:rPr>
              <a:t>Inform </a:t>
            </a:r>
            <a:r>
              <a:rPr lang="en-US" sz="3200" dirty="0">
                <a:solidFill>
                  <a:prstClr val="black">
                    <a:lumMod val="75000"/>
                    <a:lumOff val="25000"/>
                  </a:prstClr>
                </a:solidFill>
              </a:rPr>
              <a:t>911 and the main office of the description of the shooter, direction of travel and anything else that would be necessary for the incoming police officers. Communication keeps the shooter off balance.</a:t>
            </a:r>
          </a:p>
          <a:p>
            <a:pPr marL="114300" indent="0">
              <a:buNone/>
            </a:pPr>
            <a:endParaRPr lang="en-US" dirty="0"/>
          </a:p>
        </p:txBody>
      </p:sp>
      <p:sp>
        <p:nvSpPr>
          <p:cNvPr id="4" name="Slide Number Placeholder 3"/>
          <p:cNvSpPr>
            <a:spLocks noGrp="1"/>
          </p:cNvSpPr>
          <p:nvPr>
            <p:ph type="sldNum" sz="quarter" idx="12"/>
          </p:nvPr>
        </p:nvSpPr>
        <p:spPr/>
        <p:txBody>
          <a:bodyPr/>
          <a:lstStyle/>
          <a:p>
            <a:fld id="{F2E150F0-E1E1-433F-8A23-B732A0D91158}" type="slidenum">
              <a:rPr lang="en-US" smtClean="0"/>
              <a:t>14</a:t>
            </a:fld>
            <a:endParaRPr lang="en-US"/>
          </a:p>
        </p:txBody>
      </p:sp>
    </p:spTree>
    <p:extLst>
      <p:ext uri="{BB962C8B-B14F-4D97-AF65-F5344CB8AC3E}">
        <p14:creationId xmlns:p14="http://schemas.microsoft.com/office/powerpoint/2010/main" val="341801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spc="0" dirty="0">
                <a:solidFill>
                  <a:prstClr val="black">
                    <a:lumMod val="65000"/>
                    <a:lumOff val="35000"/>
                  </a:prstClr>
                </a:solidFill>
                <a:latin typeface="Impact"/>
              </a:rPr>
              <a:t>A L I C E</a:t>
            </a:r>
            <a:endParaRPr lang="en-US" dirty="0"/>
          </a:p>
        </p:txBody>
      </p:sp>
      <p:sp>
        <p:nvSpPr>
          <p:cNvPr id="3" name="Content Placeholder 2"/>
          <p:cNvSpPr>
            <a:spLocks noGrp="1"/>
          </p:cNvSpPr>
          <p:nvPr>
            <p:ph idx="1"/>
          </p:nvPr>
        </p:nvSpPr>
        <p:spPr>
          <a:xfrm>
            <a:off x="457200" y="1600200"/>
            <a:ext cx="7620000" cy="4343400"/>
          </a:xfrm>
        </p:spPr>
        <p:txBody>
          <a:bodyPr>
            <a:normAutofit/>
          </a:bodyPr>
          <a:lstStyle/>
          <a:p>
            <a:pPr lvl="0" indent="-342900">
              <a:buClrTx/>
            </a:pPr>
            <a:r>
              <a:rPr lang="en-US" sz="5400" dirty="0">
                <a:solidFill>
                  <a:srgbClr val="C00000"/>
                </a:solidFill>
              </a:rPr>
              <a:t>Counter</a:t>
            </a:r>
            <a:r>
              <a:rPr lang="en-US" sz="3200" dirty="0">
                <a:solidFill>
                  <a:prstClr val="black">
                    <a:lumMod val="75000"/>
                    <a:lumOff val="25000"/>
                  </a:prstClr>
                </a:solidFill>
              </a:rPr>
              <a:t>: How?</a:t>
            </a:r>
          </a:p>
          <a:p>
            <a:pPr marL="0" lvl="0" indent="0">
              <a:buClrTx/>
              <a:buNone/>
            </a:pPr>
            <a:r>
              <a:rPr lang="en-US" sz="3200" dirty="0">
                <a:solidFill>
                  <a:prstClr val="black">
                    <a:lumMod val="75000"/>
                    <a:lumOff val="25000"/>
                  </a:prstClr>
                </a:solidFill>
              </a:rPr>
              <a:t>       </a:t>
            </a:r>
            <a:r>
              <a:rPr lang="en-US" sz="3200" b="1" i="1" dirty="0">
                <a:solidFill>
                  <a:prstClr val="black">
                    <a:lumMod val="75000"/>
                    <a:lumOff val="25000"/>
                  </a:prstClr>
                </a:solidFill>
              </a:rPr>
              <a:t>Stimulus and Swarm</a:t>
            </a:r>
          </a:p>
          <a:p>
            <a:pPr marL="630238" lvl="0" indent="0">
              <a:buClrTx/>
              <a:buNone/>
            </a:pPr>
            <a:r>
              <a:rPr lang="en-US" sz="3200" dirty="0" smtClean="0">
                <a:solidFill>
                  <a:prstClr val="black">
                    <a:lumMod val="75000"/>
                    <a:lumOff val="25000"/>
                  </a:prstClr>
                </a:solidFill>
              </a:rPr>
              <a:t>Overload </a:t>
            </a:r>
            <a:r>
              <a:rPr lang="en-US" sz="3200" dirty="0">
                <a:solidFill>
                  <a:prstClr val="black">
                    <a:lumMod val="75000"/>
                    <a:lumOff val="25000"/>
                  </a:prstClr>
                </a:solidFill>
              </a:rPr>
              <a:t>shooter with </a:t>
            </a:r>
            <a:r>
              <a:rPr lang="en-US" sz="3200" b="1" i="1" dirty="0" smtClean="0">
                <a:solidFill>
                  <a:prstClr val="black">
                    <a:lumMod val="75000"/>
                    <a:lumOff val="25000"/>
                  </a:prstClr>
                </a:solidFill>
              </a:rPr>
              <a:t>stimulus</a:t>
            </a:r>
          </a:p>
          <a:p>
            <a:pPr marL="630238" lvl="0" indent="0">
              <a:buClrTx/>
              <a:buNone/>
            </a:pPr>
            <a:r>
              <a:rPr lang="en-US" sz="3200" dirty="0" smtClean="0">
                <a:solidFill>
                  <a:prstClr val="black">
                    <a:lumMod val="75000"/>
                    <a:lumOff val="25000"/>
                  </a:prstClr>
                </a:solidFill>
              </a:rPr>
              <a:t>(noise</a:t>
            </a:r>
            <a:r>
              <a:rPr lang="en-US" sz="3200" dirty="0">
                <a:solidFill>
                  <a:prstClr val="black">
                    <a:lumMod val="75000"/>
                    <a:lumOff val="25000"/>
                  </a:prstClr>
                </a:solidFill>
              </a:rPr>
              <a:t>, throw objects, movement, etc.)</a:t>
            </a:r>
          </a:p>
          <a:p>
            <a:pPr marL="630238" lvl="0" indent="0">
              <a:buClrTx/>
              <a:buNone/>
            </a:pPr>
            <a:r>
              <a:rPr lang="en-US" sz="1100" dirty="0">
                <a:solidFill>
                  <a:prstClr val="black">
                    <a:lumMod val="75000"/>
                    <a:lumOff val="25000"/>
                  </a:prstClr>
                </a:solidFill>
              </a:rPr>
              <a:t>        </a:t>
            </a:r>
            <a:endParaRPr lang="en-US" sz="1100" dirty="0" smtClean="0">
              <a:solidFill>
                <a:prstClr val="black">
                  <a:lumMod val="75000"/>
                  <a:lumOff val="25000"/>
                </a:prstClr>
              </a:solidFill>
            </a:endParaRPr>
          </a:p>
          <a:p>
            <a:pPr marL="630238" lvl="0" indent="0">
              <a:buClrTx/>
              <a:buNone/>
            </a:pPr>
            <a:r>
              <a:rPr lang="en-US" sz="3200" b="1" i="1" dirty="0" smtClean="0">
                <a:solidFill>
                  <a:prstClr val="black">
                    <a:lumMod val="75000"/>
                    <a:lumOff val="25000"/>
                  </a:prstClr>
                </a:solidFill>
              </a:rPr>
              <a:t>Swarming</a:t>
            </a:r>
            <a:r>
              <a:rPr lang="en-US" sz="3200" dirty="0" smtClean="0">
                <a:solidFill>
                  <a:prstClr val="black">
                    <a:lumMod val="75000"/>
                    <a:lumOff val="25000"/>
                  </a:prstClr>
                </a:solidFill>
              </a:rPr>
              <a:t> </a:t>
            </a:r>
            <a:r>
              <a:rPr lang="en-US" sz="3200" dirty="0">
                <a:solidFill>
                  <a:prstClr val="black">
                    <a:lumMod val="75000"/>
                    <a:lumOff val="25000"/>
                  </a:prstClr>
                </a:solidFill>
              </a:rPr>
              <a:t>techniques = acting together to </a:t>
            </a:r>
            <a:r>
              <a:rPr lang="en-US" sz="3200" dirty="0" smtClean="0">
                <a:solidFill>
                  <a:prstClr val="black">
                    <a:lumMod val="75000"/>
                    <a:lumOff val="25000"/>
                  </a:prstClr>
                </a:solidFill>
              </a:rPr>
              <a:t>overtake </a:t>
            </a:r>
            <a:r>
              <a:rPr lang="en-US" sz="3200" dirty="0">
                <a:solidFill>
                  <a:prstClr val="black">
                    <a:lumMod val="75000"/>
                    <a:lumOff val="25000"/>
                  </a:prstClr>
                </a:solidFill>
              </a:rPr>
              <a:t>a gunman</a:t>
            </a:r>
          </a:p>
          <a:p>
            <a:endParaRPr lang="en-US" dirty="0"/>
          </a:p>
        </p:txBody>
      </p:sp>
      <p:sp>
        <p:nvSpPr>
          <p:cNvPr id="4" name="Slide Number Placeholder 3"/>
          <p:cNvSpPr>
            <a:spLocks noGrp="1"/>
          </p:cNvSpPr>
          <p:nvPr>
            <p:ph type="sldNum" sz="quarter" idx="12"/>
          </p:nvPr>
        </p:nvSpPr>
        <p:spPr/>
        <p:txBody>
          <a:bodyPr/>
          <a:lstStyle/>
          <a:p>
            <a:fld id="{F2E150F0-E1E1-433F-8A23-B732A0D91158}" type="slidenum">
              <a:rPr lang="en-US" smtClean="0"/>
              <a:t>15</a:t>
            </a:fld>
            <a:endParaRPr lang="en-US"/>
          </a:p>
        </p:txBody>
      </p:sp>
    </p:spTree>
    <p:extLst>
      <p:ext uri="{BB962C8B-B14F-4D97-AF65-F5344CB8AC3E}">
        <p14:creationId xmlns:p14="http://schemas.microsoft.com/office/powerpoint/2010/main" val="3499930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spc="0" dirty="0">
                <a:solidFill>
                  <a:prstClr val="black">
                    <a:lumMod val="65000"/>
                    <a:lumOff val="35000"/>
                  </a:prstClr>
                </a:solidFill>
                <a:latin typeface="Impact"/>
              </a:rPr>
              <a:t>A L I C E</a:t>
            </a:r>
            <a:endParaRPr lang="en-US" dirty="0"/>
          </a:p>
        </p:txBody>
      </p:sp>
      <p:sp>
        <p:nvSpPr>
          <p:cNvPr id="3" name="Content Placeholder 2"/>
          <p:cNvSpPr>
            <a:spLocks noGrp="1"/>
          </p:cNvSpPr>
          <p:nvPr>
            <p:ph idx="1"/>
          </p:nvPr>
        </p:nvSpPr>
        <p:spPr/>
        <p:txBody>
          <a:bodyPr/>
          <a:lstStyle/>
          <a:p>
            <a:pPr lvl="0" indent="-342900">
              <a:buClrTx/>
            </a:pPr>
            <a:r>
              <a:rPr lang="en-US" sz="5400" dirty="0">
                <a:solidFill>
                  <a:srgbClr val="C00000"/>
                </a:solidFill>
              </a:rPr>
              <a:t>Evacuation</a:t>
            </a:r>
            <a:r>
              <a:rPr lang="en-US" sz="3200" dirty="0">
                <a:solidFill>
                  <a:prstClr val="black">
                    <a:lumMod val="75000"/>
                    <a:lumOff val="25000"/>
                  </a:prstClr>
                </a:solidFill>
              </a:rPr>
              <a:t>: </a:t>
            </a:r>
            <a:endParaRPr lang="en-US" sz="3200" dirty="0" smtClean="0">
              <a:solidFill>
                <a:prstClr val="black">
                  <a:lumMod val="75000"/>
                  <a:lumOff val="25000"/>
                </a:prstClr>
              </a:solidFill>
            </a:endParaRPr>
          </a:p>
          <a:p>
            <a:pPr marL="400050" lvl="0" indent="0">
              <a:buClrTx/>
              <a:buNone/>
            </a:pPr>
            <a:r>
              <a:rPr lang="en-US" sz="3200" dirty="0" smtClean="0">
                <a:solidFill>
                  <a:prstClr val="black">
                    <a:lumMod val="75000"/>
                    <a:lumOff val="25000"/>
                  </a:prstClr>
                </a:solidFill>
              </a:rPr>
              <a:t>Reduce </a:t>
            </a:r>
            <a:r>
              <a:rPr lang="en-US" sz="3200" dirty="0">
                <a:solidFill>
                  <a:prstClr val="black">
                    <a:lumMod val="75000"/>
                    <a:lumOff val="25000"/>
                  </a:prstClr>
                </a:solidFill>
              </a:rPr>
              <a:t>the number of potential targets.</a:t>
            </a:r>
          </a:p>
          <a:p>
            <a:pPr marL="400050" lvl="0" indent="0">
              <a:buClrTx/>
              <a:buNone/>
            </a:pPr>
            <a:endParaRPr lang="en-US" sz="1000" b="1" i="1" dirty="0" smtClean="0">
              <a:solidFill>
                <a:prstClr val="black">
                  <a:lumMod val="75000"/>
                  <a:lumOff val="25000"/>
                </a:prstClr>
              </a:solidFill>
            </a:endParaRPr>
          </a:p>
          <a:p>
            <a:pPr marL="400050" lvl="0" indent="0">
              <a:buClrTx/>
              <a:buNone/>
            </a:pPr>
            <a:r>
              <a:rPr lang="en-US" sz="3200" b="1" i="1" dirty="0" smtClean="0">
                <a:solidFill>
                  <a:prstClr val="black">
                    <a:lumMod val="75000"/>
                    <a:lumOff val="25000"/>
                  </a:prstClr>
                </a:solidFill>
              </a:rPr>
              <a:t>Evade/Escape</a:t>
            </a:r>
            <a:r>
              <a:rPr lang="en-US" sz="3200" dirty="0" smtClean="0">
                <a:solidFill>
                  <a:prstClr val="black">
                    <a:lumMod val="75000"/>
                    <a:lumOff val="25000"/>
                  </a:prstClr>
                </a:solidFill>
              </a:rPr>
              <a:t> </a:t>
            </a:r>
            <a:r>
              <a:rPr lang="en-US" sz="3200" dirty="0">
                <a:solidFill>
                  <a:prstClr val="black">
                    <a:lumMod val="75000"/>
                    <a:lumOff val="25000"/>
                  </a:prstClr>
                </a:solidFill>
              </a:rPr>
              <a:t>from the building if you </a:t>
            </a:r>
            <a:r>
              <a:rPr lang="en-US" sz="3200" dirty="0" smtClean="0">
                <a:solidFill>
                  <a:prstClr val="black">
                    <a:lumMod val="75000"/>
                    <a:lumOff val="25000"/>
                  </a:prstClr>
                </a:solidFill>
              </a:rPr>
              <a:t>know the </a:t>
            </a:r>
            <a:r>
              <a:rPr lang="en-US" sz="3200" dirty="0">
                <a:solidFill>
                  <a:prstClr val="black">
                    <a:lumMod val="75000"/>
                    <a:lumOff val="25000"/>
                  </a:prstClr>
                </a:solidFill>
              </a:rPr>
              <a:t>shooter is nowhere near you.</a:t>
            </a:r>
          </a:p>
          <a:p>
            <a:pPr marL="400050" lvl="0" indent="0">
              <a:buClrTx/>
              <a:buNone/>
            </a:pPr>
            <a:endParaRPr lang="en-US" sz="1000" dirty="0" smtClean="0">
              <a:solidFill>
                <a:prstClr val="black">
                  <a:lumMod val="75000"/>
                  <a:lumOff val="25000"/>
                </a:prstClr>
              </a:solidFill>
            </a:endParaRPr>
          </a:p>
          <a:p>
            <a:pPr marL="400050" lvl="0" indent="0">
              <a:buClrTx/>
              <a:buNone/>
            </a:pPr>
            <a:r>
              <a:rPr lang="en-US" sz="3200" dirty="0" smtClean="0">
                <a:solidFill>
                  <a:prstClr val="black">
                    <a:lumMod val="75000"/>
                    <a:lumOff val="25000"/>
                  </a:prstClr>
                </a:solidFill>
              </a:rPr>
              <a:t>Gather </a:t>
            </a:r>
            <a:r>
              <a:rPr lang="en-US" sz="3200" dirty="0">
                <a:solidFill>
                  <a:prstClr val="black">
                    <a:lumMod val="75000"/>
                    <a:lumOff val="25000"/>
                  </a:prstClr>
                </a:solidFill>
              </a:rPr>
              <a:t>at designated rally points</a:t>
            </a:r>
          </a:p>
          <a:p>
            <a:pPr marL="114300" indent="0">
              <a:buNone/>
            </a:pPr>
            <a:endParaRPr lang="en-US" dirty="0"/>
          </a:p>
        </p:txBody>
      </p:sp>
      <p:sp>
        <p:nvSpPr>
          <p:cNvPr id="4" name="Slide Number Placeholder 3"/>
          <p:cNvSpPr>
            <a:spLocks noGrp="1"/>
          </p:cNvSpPr>
          <p:nvPr>
            <p:ph type="sldNum" sz="quarter" idx="12"/>
          </p:nvPr>
        </p:nvSpPr>
        <p:spPr/>
        <p:txBody>
          <a:bodyPr/>
          <a:lstStyle/>
          <a:p>
            <a:fld id="{F2E150F0-E1E1-433F-8A23-B732A0D91158}" type="slidenum">
              <a:rPr lang="en-US" smtClean="0"/>
              <a:t>16</a:t>
            </a:fld>
            <a:endParaRPr lang="en-US"/>
          </a:p>
        </p:txBody>
      </p:sp>
    </p:spTree>
    <p:extLst>
      <p:ext uri="{BB962C8B-B14F-4D97-AF65-F5344CB8AC3E}">
        <p14:creationId xmlns:p14="http://schemas.microsoft.com/office/powerpoint/2010/main" val="345494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spc="0" dirty="0">
                <a:solidFill>
                  <a:prstClr val="black">
                    <a:lumMod val="65000"/>
                    <a:lumOff val="35000"/>
                  </a:prstClr>
                </a:solidFill>
                <a:latin typeface="Impact"/>
                <a:cs typeface="Impact"/>
              </a:rPr>
              <a:t>Neutralizing the Threat</a:t>
            </a:r>
            <a:endParaRPr lang="en-US" dirty="0"/>
          </a:p>
        </p:txBody>
      </p:sp>
      <p:sp>
        <p:nvSpPr>
          <p:cNvPr id="5" name="Content Placeholder 4"/>
          <p:cNvSpPr>
            <a:spLocks noGrp="1"/>
          </p:cNvSpPr>
          <p:nvPr>
            <p:ph sz="half" idx="1"/>
          </p:nvPr>
        </p:nvSpPr>
        <p:spPr>
          <a:xfrm>
            <a:off x="457200" y="1536192"/>
            <a:ext cx="7620000" cy="2807208"/>
          </a:xfrm>
        </p:spPr>
        <p:txBody>
          <a:bodyPr/>
          <a:lstStyle/>
          <a:p>
            <a:pPr marL="0" lvl="0" indent="-342900">
              <a:spcBef>
                <a:spcPts val="0"/>
              </a:spcBef>
              <a:buClrTx/>
              <a:buSzPct val="85000"/>
              <a:buNone/>
            </a:pPr>
            <a:r>
              <a:rPr lang="en-US" sz="1800" dirty="0">
                <a:solidFill>
                  <a:prstClr val="black">
                    <a:lumMod val="85000"/>
                    <a:lumOff val="15000"/>
                  </a:prstClr>
                </a:solidFill>
                <a:latin typeface="FuturTDem"/>
                <a:cs typeface="FuturTDem"/>
              </a:rPr>
              <a:t>Taking actions to disrupt the </a:t>
            </a:r>
            <a:r>
              <a:rPr lang="en-US" sz="1800" dirty="0" smtClean="0">
                <a:solidFill>
                  <a:prstClr val="black">
                    <a:lumMod val="85000"/>
                    <a:lumOff val="15000"/>
                  </a:prstClr>
                </a:solidFill>
                <a:latin typeface="FuturTDem"/>
                <a:cs typeface="FuturTDem"/>
              </a:rPr>
              <a:t>shooter’s </a:t>
            </a:r>
            <a:r>
              <a:rPr lang="en-US" sz="1800" dirty="0">
                <a:solidFill>
                  <a:prstClr val="black">
                    <a:lumMod val="85000"/>
                    <a:lumOff val="15000"/>
                  </a:prstClr>
                </a:solidFill>
                <a:latin typeface="FuturTDem"/>
                <a:cs typeface="FuturTDem"/>
              </a:rPr>
              <a:t>actions or </a:t>
            </a:r>
            <a:r>
              <a:rPr lang="en-US" sz="1800" dirty="0" smtClean="0">
                <a:solidFill>
                  <a:prstClr val="black">
                    <a:lumMod val="85000"/>
                    <a:lumOff val="15000"/>
                  </a:prstClr>
                </a:solidFill>
                <a:latin typeface="FuturTDem"/>
                <a:cs typeface="FuturTDem"/>
              </a:rPr>
              <a:t>incapacitate </a:t>
            </a:r>
            <a:r>
              <a:rPr lang="en-US" sz="1800" dirty="0">
                <a:solidFill>
                  <a:prstClr val="black">
                    <a:lumMod val="85000"/>
                    <a:lumOff val="15000"/>
                  </a:prstClr>
                </a:solidFill>
                <a:latin typeface="FuturTDem"/>
                <a:cs typeface="FuturTDem"/>
              </a:rPr>
              <a:t>the shooter</a:t>
            </a:r>
            <a:r>
              <a:rPr lang="en-US" sz="2000" dirty="0">
                <a:solidFill>
                  <a:prstClr val="black">
                    <a:lumMod val="85000"/>
                    <a:lumOff val="15000"/>
                  </a:prstClr>
                </a:solidFill>
                <a:latin typeface="FuturTDem"/>
                <a:cs typeface="FuturTDem"/>
              </a:rPr>
              <a:t/>
            </a:r>
            <a:br>
              <a:rPr lang="en-US" sz="2000" dirty="0">
                <a:solidFill>
                  <a:prstClr val="black">
                    <a:lumMod val="85000"/>
                    <a:lumOff val="15000"/>
                  </a:prstClr>
                </a:solidFill>
                <a:latin typeface="FuturTDem"/>
                <a:cs typeface="FuturTDem"/>
              </a:rPr>
            </a:br>
            <a:r>
              <a:rPr lang="en-US" sz="800" dirty="0">
                <a:solidFill>
                  <a:prstClr val="black">
                    <a:lumMod val="85000"/>
                    <a:lumOff val="15000"/>
                  </a:prstClr>
                </a:solidFill>
                <a:latin typeface="FuturTDem"/>
                <a:cs typeface="FuturTDem"/>
              </a:rPr>
              <a:t> </a:t>
            </a:r>
          </a:p>
          <a:p>
            <a:pPr marL="463550" lvl="0" indent="-285750">
              <a:spcBef>
                <a:spcPts val="0"/>
              </a:spcBef>
              <a:buClrTx/>
              <a:buSzPct val="85000"/>
              <a:buNone/>
            </a:pPr>
            <a:r>
              <a:rPr lang="en-US" sz="1600" dirty="0">
                <a:solidFill>
                  <a:prstClr val="black">
                    <a:lumMod val="85000"/>
                    <a:lumOff val="15000"/>
                  </a:prstClr>
                </a:solidFill>
                <a:latin typeface="FuturTDem"/>
                <a:cs typeface="FuturTDem"/>
              </a:rPr>
              <a:t>• Throw things, yell, use </a:t>
            </a:r>
            <a:r>
              <a:rPr lang="en-US" sz="1600" dirty="0" smtClean="0">
                <a:solidFill>
                  <a:prstClr val="black">
                    <a:lumMod val="85000"/>
                    <a:lumOff val="15000"/>
                  </a:prstClr>
                </a:solidFill>
                <a:latin typeface="FuturTDem"/>
                <a:cs typeface="FuturTDem"/>
              </a:rPr>
              <a:t>improvised </a:t>
            </a:r>
            <a:r>
              <a:rPr lang="en-US" sz="1600" dirty="0">
                <a:solidFill>
                  <a:prstClr val="black">
                    <a:lumMod val="85000"/>
                    <a:lumOff val="15000"/>
                  </a:prstClr>
                </a:solidFill>
                <a:latin typeface="FuturTDem"/>
                <a:cs typeface="FuturTDem"/>
              </a:rPr>
              <a:t>weapons</a:t>
            </a:r>
            <a:r>
              <a:rPr lang="en-US" sz="1800" dirty="0">
                <a:solidFill>
                  <a:prstClr val="black">
                    <a:lumMod val="85000"/>
                    <a:lumOff val="15000"/>
                  </a:prstClr>
                </a:solidFill>
                <a:latin typeface="FuturTDem"/>
                <a:cs typeface="FuturTDem"/>
              </a:rPr>
              <a:t/>
            </a:r>
            <a:br>
              <a:rPr lang="en-US" sz="1800" dirty="0">
                <a:solidFill>
                  <a:prstClr val="black">
                    <a:lumMod val="85000"/>
                    <a:lumOff val="15000"/>
                  </a:prstClr>
                </a:solidFill>
                <a:latin typeface="FuturTDem"/>
                <a:cs typeface="FuturTDem"/>
              </a:rPr>
            </a:br>
            <a:endParaRPr lang="en-US" sz="800" dirty="0">
              <a:solidFill>
                <a:prstClr val="black">
                  <a:lumMod val="85000"/>
                  <a:lumOff val="15000"/>
                </a:prstClr>
              </a:solidFill>
              <a:latin typeface="FuturTDem"/>
              <a:cs typeface="FuturTDem"/>
            </a:endParaRPr>
          </a:p>
          <a:p>
            <a:pPr marL="463550" lvl="0" indent="-285750">
              <a:spcBef>
                <a:spcPts val="0"/>
              </a:spcBef>
              <a:buClrTx/>
              <a:buSzPct val="85000"/>
              <a:buNone/>
            </a:pPr>
            <a:r>
              <a:rPr lang="en-US" sz="1600" dirty="0">
                <a:solidFill>
                  <a:prstClr val="black">
                    <a:lumMod val="85000"/>
                    <a:lumOff val="15000"/>
                  </a:prstClr>
                </a:solidFill>
                <a:latin typeface="FuturTDem"/>
                <a:cs typeface="FuturTDem"/>
              </a:rPr>
              <a:t>• Develop an action plan and </a:t>
            </a:r>
            <a:r>
              <a:rPr lang="en-US" sz="1600" dirty="0" smtClean="0">
                <a:solidFill>
                  <a:prstClr val="black">
                    <a:lumMod val="85000"/>
                    <a:lumOff val="15000"/>
                  </a:prstClr>
                </a:solidFill>
                <a:latin typeface="FuturTDem"/>
                <a:cs typeface="FuturTDem"/>
              </a:rPr>
              <a:t>work </a:t>
            </a:r>
            <a:r>
              <a:rPr lang="en-US" sz="1600" dirty="0">
                <a:solidFill>
                  <a:prstClr val="black">
                    <a:lumMod val="85000"/>
                    <a:lumOff val="15000"/>
                  </a:prstClr>
                </a:solidFill>
                <a:latin typeface="FuturTDem"/>
                <a:cs typeface="FuturTDem"/>
              </a:rPr>
              <a:t>as a team</a:t>
            </a:r>
          </a:p>
          <a:p>
            <a:pPr marL="463550" lvl="1" indent="-285750">
              <a:spcBef>
                <a:spcPts val="0"/>
              </a:spcBef>
              <a:buClrTx/>
              <a:buSzPct val="85000"/>
              <a:buNone/>
            </a:pPr>
            <a:endParaRPr lang="en-US" sz="800" dirty="0">
              <a:solidFill>
                <a:prstClr val="black">
                  <a:lumMod val="85000"/>
                  <a:lumOff val="15000"/>
                </a:prstClr>
              </a:solidFill>
              <a:latin typeface="FuturTDem"/>
              <a:cs typeface="FuturTDem"/>
            </a:endParaRPr>
          </a:p>
          <a:p>
            <a:pPr marL="463550" lvl="1" indent="-285750">
              <a:spcBef>
                <a:spcPts val="0"/>
              </a:spcBef>
              <a:buClrTx/>
              <a:buSzPct val="85000"/>
              <a:buNone/>
            </a:pPr>
            <a:r>
              <a:rPr lang="en-US" sz="1600" dirty="0">
                <a:solidFill>
                  <a:prstClr val="black">
                    <a:lumMod val="85000"/>
                    <a:lumOff val="15000"/>
                  </a:prstClr>
                </a:solidFill>
                <a:latin typeface="FuturTDem"/>
                <a:cs typeface="FuturTDem"/>
              </a:rPr>
              <a:t>• Success requires a total </a:t>
            </a:r>
            <a:r>
              <a:rPr lang="en-US" sz="1600" dirty="0" smtClean="0">
                <a:solidFill>
                  <a:prstClr val="black">
                    <a:lumMod val="85000"/>
                    <a:lumOff val="15000"/>
                  </a:prstClr>
                </a:solidFill>
                <a:latin typeface="FuturTDem"/>
                <a:cs typeface="FuturTDem"/>
              </a:rPr>
              <a:t>team </a:t>
            </a:r>
            <a:r>
              <a:rPr lang="en-US" sz="1600" dirty="0">
                <a:solidFill>
                  <a:prstClr val="black">
                    <a:lumMod val="85000"/>
                    <a:lumOff val="15000"/>
                  </a:prstClr>
                </a:solidFill>
                <a:latin typeface="FuturTDem"/>
                <a:cs typeface="FuturTDem"/>
              </a:rPr>
              <a:t>commitment</a:t>
            </a:r>
            <a:endParaRPr lang="en-US" sz="1800" dirty="0">
              <a:solidFill>
                <a:prstClr val="white"/>
              </a:solidFill>
              <a:latin typeface="Lucida Sans Unicode" pitchFamily="34" charset="0"/>
              <a:cs typeface="Lucida Sans Unicode" pitchFamily="34" charset="0"/>
            </a:endParaRPr>
          </a:p>
          <a:p>
            <a:pPr marL="114300" indent="0">
              <a:buNone/>
            </a:pPr>
            <a:endParaRPr lang="en-US" dirty="0"/>
          </a:p>
        </p:txBody>
      </p:sp>
      <p:pic>
        <p:nvPicPr>
          <p:cNvPr id="7" name="Content Placeholder 6" descr="Alternate Hand treatment2.pct"/>
          <p:cNvPicPr>
            <a:picLocks noGrp="1" noChangeAspect="1"/>
          </p:cNvPicPr>
          <p:nvPr>
            <p:ph sz="half" idx="2"/>
          </p:nvPr>
        </p:nvPicPr>
        <p:blipFill>
          <a:blip r:embed="rId2"/>
          <a:stretch>
            <a:fillRect/>
          </a:stretch>
        </p:blipFill>
        <p:spPr>
          <a:xfrm>
            <a:off x="1676400" y="3276600"/>
            <a:ext cx="5147734" cy="2895599"/>
          </a:xfrm>
          <a:prstGeom prst="rect">
            <a:avLst/>
          </a:prstGeom>
        </p:spPr>
      </p:pic>
      <p:sp>
        <p:nvSpPr>
          <p:cNvPr id="8" name="Slide Number Placeholder 7"/>
          <p:cNvSpPr>
            <a:spLocks noGrp="1"/>
          </p:cNvSpPr>
          <p:nvPr>
            <p:ph type="sldNum" sz="quarter" idx="12"/>
          </p:nvPr>
        </p:nvSpPr>
        <p:spPr/>
        <p:txBody>
          <a:bodyPr/>
          <a:lstStyle/>
          <a:p>
            <a:fld id="{F2E150F0-E1E1-433F-8A23-B732A0D91158}" type="slidenum">
              <a:rPr lang="en-US" smtClean="0"/>
              <a:t>17</a:t>
            </a:fld>
            <a:endParaRPr lang="en-US"/>
          </a:p>
        </p:txBody>
      </p:sp>
    </p:spTree>
    <p:extLst>
      <p:ext uri="{BB962C8B-B14F-4D97-AF65-F5344CB8AC3E}">
        <p14:creationId xmlns:p14="http://schemas.microsoft.com/office/powerpoint/2010/main" val="3022484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spc="0" dirty="0">
                <a:solidFill>
                  <a:prstClr val="black">
                    <a:lumMod val="65000"/>
                    <a:lumOff val="35000"/>
                  </a:prstClr>
                </a:solidFill>
                <a:latin typeface="Impact"/>
                <a:cs typeface="Impact"/>
              </a:rPr>
              <a:t>Response Measures</a:t>
            </a:r>
            <a:endParaRPr lang="en-US" dirty="0"/>
          </a:p>
        </p:txBody>
      </p:sp>
      <p:sp>
        <p:nvSpPr>
          <p:cNvPr id="3" name="Content Placeholder 2"/>
          <p:cNvSpPr>
            <a:spLocks noGrp="1"/>
          </p:cNvSpPr>
          <p:nvPr>
            <p:ph sz="half" idx="1"/>
          </p:nvPr>
        </p:nvSpPr>
        <p:spPr>
          <a:xfrm>
            <a:off x="457200" y="1536192"/>
            <a:ext cx="5791200" cy="3721608"/>
          </a:xfrm>
        </p:spPr>
        <p:txBody>
          <a:bodyPr/>
          <a:lstStyle/>
          <a:p>
            <a:pPr marL="0" lvl="0" indent="-342900" algn="ctr">
              <a:spcBef>
                <a:spcPts val="0"/>
              </a:spcBef>
              <a:buClrTx/>
              <a:buSzPct val="85000"/>
              <a:buNone/>
            </a:pPr>
            <a:r>
              <a:rPr lang="en-US" b="1" dirty="0">
                <a:solidFill>
                  <a:srgbClr val="800000"/>
                </a:solidFill>
                <a:latin typeface="FuturTDem"/>
                <a:cs typeface="FuturTDem"/>
              </a:rPr>
              <a:t>ALERT</a:t>
            </a:r>
            <a:r>
              <a:rPr lang="en-US" sz="2000" dirty="0">
                <a:solidFill>
                  <a:prstClr val="black">
                    <a:lumMod val="85000"/>
                    <a:lumOff val="15000"/>
                  </a:prstClr>
                </a:solidFill>
                <a:latin typeface="FuturTDem"/>
                <a:cs typeface="FuturTDem"/>
              </a:rPr>
              <a:t/>
            </a:r>
            <a:br>
              <a:rPr lang="en-US" sz="2000" dirty="0">
                <a:solidFill>
                  <a:prstClr val="black">
                    <a:lumMod val="85000"/>
                    <a:lumOff val="15000"/>
                  </a:prstClr>
                </a:solidFill>
                <a:latin typeface="FuturTDem"/>
                <a:cs typeface="FuturTDem"/>
              </a:rPr>
            </a:br>
            <a:r>
              <a:rPr lang="en-US" sz="1800" dirty="0">
                <a:solidFill>
                  <a:prstClr val="black">
                    <a:lumMod val="85000"/>
                    <a:lumOff val="15000"/>
                  </a:prstClr>
                </a:solidFill>
                <a:latin typeface="FuturTDem"/>
                <a:cs typeface="FuturTDem"/>
              </a:rPr>
              <a:t>When you get out, immediately notify authorities</a:t>
            </a:r>
          </a:p>
          <a:p>
            <a:pPr marL="0" lvl="1" indent="-285750">
              <a:spcBef>
                <a:spcPts val="0"/>
              </a:spcBef>
              <a:buClrTx/>
              <a:buSzPct val="85000"/>
              <a:buNone/>
            </a:pPr>
            <a:endParaRPr lang="en-US" sz="1800" dirty="0">
              <a:solidFill>
                <a:prstClr val="black">
                  <a:lumMod val="85000"/>
                  <a:lumOff val="15000"/>
                </a:prstClr>
              </a:solidFill>
              <a:latin typeface="FuturTDem"/>
              <a:cs typeface="FuturTDem"/>
            </a:endParaRPr>
          </a:p>
          <a:p>
            <a:pPr marL="463550" lvl="1" indent="-285750">
              <a:spcBef>
                <a:spcPts val="0"/>
              </a:spcBef>
              <a:buClrTx/>
              <a:buSzPct val="85000"/>
              <a:buNone/>
            </a:pPr>
            <a:r>
              <a:rPr lang="en-US" sz="2000" dirty="0">
                <a:solidFill>
                  <a:prstClr val="black">
                    <a:lumMod val="85000"/>
                    <a:lumOff val="15000"/>
                  </a:prstClr>
                </a:solidFill>
                <a:latin typeface="FuturTDem"/>
                <a:cs typeface="FuturTDem"/>
              </a:rPr>
              <a:t>• What law enforcement </a:t>
            </a:r>
            <a:r>
              <a:rPr lang="en-US" sz="2000" dirty="0" smtClean="0">
                <a:solidFill>
                  <a:prstClr val="black">
                    <a:lumMod val="85000"/>
                    <a:lumOff val="15000"/>
                  </a:prstClr>
                </a:solidFill>
                <a:latin typeface="FuturTDem"/>
                <a:cs typeface="FuturTDem"/>
              </a:rPr>
              <a:t>needs </a:t>
            </a:r>
            <a:r>
              <a:rPr lang="en-US" sz="2000" dirty="0">
                <a:solidFill>
                  <a:prstClr val="black">
                    <a:lumMod val="85000"/>
                    <a:lumOff val="15000"/>
                  </a:prstClr>
                </a:solidFill>
                <a:latin typeface="FuturTDem"/>
                <a:cs typeface="FuturTDem"/>
              </a:rPr>
              <a:t>to </a:t>
            </a:r>
            <a:r>
              <a:rPr lang="en-US" sz="2000" dirty="0" smtClean="0">
                <a:solidFill>
                  <a:prstClr val="black">
                    <a:lumMod val="85000"/>
                    <a:lumOff val="15000"/>
                  </a:prstClr>
                </a:solidFill>
                <a:latin typeface="FuturTDem"/>
                <a:cs typeface="FuturTDem"/>
              </a:rPr>
              <a:t>know</a:t>
            </a:r>
          </a:p>
          <a:p>
            <a:pPr marL="568325" lvl="1" indent="-222250">
              <a:spcBef>
                <a:spcPts val="0"/>
              </a:spcBef>
              <a:buClrTx/>
              <a:buSzPct val="85000"/>
              <a:buNone/>
            </a:pPr>
            <a:endParaRPr lang="en-US" sz="2000" dirty="0">
              <a:solidFill>
                <a:prstClr val="black">
                  <a:lumMod val="85000"/>
                  <a:lumOff val="15000"/>
                </a:prstClr>
              </a:solidFill>
              <a:latin typeface="FuturTDem"/>
              <a:cs typeface="FuturTDem"/>
            </a:endParaRPr>
          </a:p>
          <a:p>
            <a:pPr marL="568325" lvl="3" indent="-222250">
              <a:spcBef>
                <a:spcPts val="0"/>
              </a:spcBef>
              <a:buClrTx/>
              <a:buSzPct val="85000"/>
              <a:buFont typeface="Wingdings" charset="2"/>
              <a:buChar char="ü"/>
            </a:pPr>
            <a:r>
              <a:rPr lang="en-US" sz="1600" dirty="0">
                <a:solidFill>
                  <a:prstClr val="black">
                    <a:lumMod val="85000"/>
                    <a:lumOff val="15000"/>
                  </a:prstClr>
                </a:solidFill>
                <a:latin typeface="FuturTDem"/>
                <a:cs typeface="FuturTDem"/>
              </a:rPr>
              <a:t>Name, if known</a:t>
            </a:r>
          </a:p>
          <a:p>
            <a:pPr marL="568325" lvl="3" indent="-222250">
              <a:spcBef>
                <a:spcPts val="0"/>
              </a:spcBef>
              <a:buClrTx/>
              <a:buSzPct val="85000"/>
              <a:buFont typeface="Wingdings" charset="2"/>
              <a:buChar char="ü"/>
            </a:pPr>
            <a:r>
              <a:rPr lang="en-US" sz="1600" dirty="0">
                <a:solidFill>
                  <a:prstClr val="black">
                    <a:lumMod val="85000"/>
                    <a:lumOff val="15000"/>
                  </a:prstClr>
                </a:solidFill>
                <a:latin typeface="FuturTDem"/>
                <a:cs typeface="FuturTDem"/>
              </a:rPr>
              <a:t>Number of assailants</a:t>
            </a:r>
          </a:p>
          <a:p>
            <a:pPr marL="568325" lvl="3" indent="-222250">
              <a:spcBef>
                <a:spcPts val="0"/>
              </a:spcBef>
              <a:buClrTx/>
              <a:buSzPct val="85000"/>
              <a:buFont typeface="Wingdings" charset="2"/>
              <a:buChar char="ü"/>
            </a:pPr>
            <a:r>
              <a:rPr lang="en-US" sz="1600" dirty="0">
                <a:solidFill>
                  <a:prstClr val="black">
                    <a:lumMod val="85000"/>
                    <a:lumOff val="15000"/>
                  </a:prstClr>
                </a:solidFill>
                <a:latin typeface="FuturTDem"/>
                <a:cs typeface="FuturTDem"/>
              </a:rPr>
              <a:t>Description</a:t>
            </a:r>
          </a:p>
          <a:p>
            <a:pPr marL="568325" lvl="3" indent="-222250">
              <a:spcBef>
                <a:spcPts val="0"/>
              </a:spcBef>
              <a:buClrTx/>
              <a:buSzPct val="85000"/>
              <a:buFont typeface="Wingdings" charset="2"/>
              <a:buChar char="ü"/>
            </a:pPr>
            <a:r>
              <a:rPr lang="en-US" sz="1600" dirty="0">
                <a:solidFill>
                  <a:prstClr val="black">
                    <a:lumMod val="85000"/>
                    <a:lumOff val="15000"/>
                  </a:prstClr>
                </a:solidFill>
                <a:latin typeface="FuturTDem"/>
                <a:cs typeface="FuturTDem"/>
              </a:rPr>
              <a:t>Location</a:t>
            </a:r>
          </a:p>
          <a:p>
            <a:pPr marL="568325" lvl="3" indent="-222250">
              <a:spcBef>
                <a:spcPts val="0"/>
              </a:spcBef>
              <a:buClrTx/>
              <a:buSzPct val="85000"/>
              <a:buFont typeface="Wingdings" charset="2"/>
              <a:buChar char="ü"/>
            </a:pPr>
            <a:r>
              <a:rPr lang="en-US" sz="1600" dirty="0">
                <a:solidFill>
                  <a:prstClr val="black">
                    <a:lumMod val="85000"/>
                    <a:lumOff val="15000"/>
                  </a:prstClr>
                </a:solidFill>
                <a:latin typeface="FuturTDem"/>
                <a:cs typeface="FuturTDem"/>
              </a:rPr>
              <a:t>Number &amp; type </a:t>
            </a:r>
            <a:r>
              <a:rPr lang="en-US" sz="1600" dirty="0" smtClean="0">
                <a:solidFill>
                  <a:prstClr val="black">
                    <a:lumMod val="85000"/>
                    <a:lumOff val="15000"/>
                  </a:prstClr>
                </a:solidFill>
                <a:latin typeface="FuturTDem"/>
                <a:cs typeface="FuturTDem"/>
              </a:rPr>
              <a:t>of </a:t>
            </a:r>
            <a:r>
              <a:rPr lang="en-US" sz="1600" dirty="0">
                <a:solidFill>
                  <a:prstClr val="black">
                    <a:lumMod val="85000"/>
                    <a:lumOff val="15000"/>
                  </a:prstClr>
                </a:solidFill>
                <a:latin typeface="FuturTDem"/>
                <a:cs typeface="FuturTDem"/>
              </a:rPr>
              <a:t>weapons</a:t>
            </a:r>
          </a:p>
          <a:p>
            <a:pPr marL="11430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0000" y="3124200"/>
            <a:ext cx="3838575" cy="2837208"/>
          </a:xfrm>
          <a:prstGeom prst="rect">
            <a:avLst/>
          </a:prstGeom>
        </p:spPr>
      </p:pic>
      <p:sp>
        <p:nvSpPr>
          <p:cNvPr id="6" name="Slide Number Placeholder 5"/>
          <p:cNvSpPr>
            <a:spLocks noGrp="1"/>
          </p:cNvSpPr>
          <p:nvPr>
            <p:ph type="sldNum" sz="quarter" idx="12"/>
          </p:nvPr>
        </p:nvSpPr>
        <p:spPr/>
        <p:txBody>
          <a:bodyPr/>
          <a:lstStyle/>
          <a:p>
            <a:fld id="{F2E150F0-E1E1-433F-8A23-B732A0D91158}" type="slidenum">
              <a:rPr lang="en-US" smtClean="0"/>
              <a:t>18</a:t>
            </a:fld>
            <a:endParaRPr lang="en-US"/>
          </a:p>
        </p:txBody>
      </p:sp>
    </p:spTree>
    <p:extLst>
      <p:ext uri="{BB962C8B-B14F-4D97-AF65-F5344CB8AC3E}">
        <p14:creationId xmlns:p14="http://schemas.microsoft.com/office/powerpoint/2010/main" val="406888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6192"/>
            <a:ext cx="6096000" cy="4590288"/>
          </a:xfrm>
        </p:spPr>
        <p:txBody>
          <a:bodyPr>
            <a:normAutofit/>
          </a:bodyPr>
          <a:lstStyle/>
          <a:p>
            <a:pPr marL="0" lvl="0" indent="-342900">
              <a:spcBef>
                <a:spcPts val="0"/>
              </a:spcBef>
              <a:buClrTx/>
              <a:buSzPct val="85000"/>
              <a:buNone/>
            </a:pPr>
            <a:r>
              <a:rPr lang="en-US" sz="2000" dirty="0">
                <a:solidFill>
                  <a:prstClr val="black">
                    <a:lumMod val="85000"/>
                    <a:lumOff val="15000"/>
                  </a:prstClr>
                </a:solidFill>
                <a:latin typeface="Futura T Demi"/>
                <a:cs typeface="Lucida Sans Unicode" pitchFamily="34" charset="0"/>
              </a:rPr>
              <a:t>If a code announcement is made over the PA about an active shooter, you must consider the following</a:t>
            </a:r>
          </a:p>
          <a:p>
            <a:pPr marL="0" lvl="0" indent="-342900">
              <a:spcBef>
                <a:spcPts val="0"/>
              </a:spcBef>
              <a:buClrTx/>
              <a:buSzPct val="85000"/>
              <a:buNone/>
            </a:pPr>
            <a:endParaRPr lang="en-US" sz="1800" dirty="0">
              <a:solidFill>
                <a:prstClr val="black">
                  <a:lumMod val="85000"/>
                  <a:lumOff val="15000"/>
                </a:prstClr>
              </a:solidFill>
              <a:latin typeface="Futura T Demi"/>
              <a:cs typeface="Lucida Sans Unicode" pitchFamily="34" charset="0"/>
            </a:endParaRPr>
          </a:p>
          <a:p>
            <a:pPr marL="463550" lvl="1" indent="-285750">
              <a:spcBef>
                <a:spcPts val="0"/>
              </a:spcBef>
              <a:buClrTx/>
              <a:buSzPct val="85000"/>
              <a:buNone/>
            </a:pPr>
            <a:r>
              <a:rPr lang="en-US" sz="1800" dirty="0">
                <a:solidFill>
                  <a:prstClr val="black">
                    <a:lumMod val="85000"/>
                    <a:lumOff val="15000"/>
                  </a:prstClr>
                </a:solidFill>
                <a:latin typeface="Futura T Demi"/>
                <a:cs typeface="Lucida Sans Unicode" pitchFamily="34" charset="0"/>
              </a:rPr>
              <a:t>•  Are you alone?</a:t>
            </a:r>
          </a:p>
          <a:p>
            <a:pPr marL="463550" lvl="1" indent="-285750">
              <a:spcBef>
                <a:spcPts val="0"/>
              </a:spcBef>
              <a:buClrTx/>
              <a:buSzPct val="85000"/>
              <a:buNone/>
            </a:pPr>
            <a:r>
              <a:rPr lang="en-US" sz="1800" dirty="0">
                <a:solidFill>
                  <a:prstClr val="black">
                    <a:lumMod val="85000"/>
                    <a:lumOff val="15000"/>
                  </a:prstClr>
                </a:solidFill>
                <a:latin typeface="Futura T Demi"/>
                <a:cs typeface="Lucida Sans Unicode" pitchFamily="34" charset="0"/>
              </a:rPr>
              <a:t>•  Are others nearby?</a:t>
            </a:r>
          </a:p>
          <a:p>
            <a:pPr marL="463550" lvl="1" indent="-285750">
              <a:spcBef>
                <a:spcPts val="0"/>
              </a:spcBef>
              <a:buClrTx/>
              <a:buSzPct val="85000"/>
              <a:buNone/>
            </a:pPr>
            <a:r>
              <a:rPr lang="en-US" sz="1800" dirty="0">
                <a:solidFill>
                  <a:prstClr val="black">
                    <a:lumMod val="85000"/>
                    <a:lumOff val="15000"/>
                  </a:prstClr>
                </a:solidFill>
                <a:latin typeface="Futura T Demi"/>
                <a:cs typeface="Lucida Sans Unicode" pitchFamily="34" charset="0"/>
              </a:rPr>
              <a:t>•  Can they help you and themselves?</a:t>
            </a:r>
          </a:p>
          <a:p>
            <a:pPr marL="463550" lvl="1" indent="-285750">
              <a:spcBef>
                <a:spcPts val="0"/>
              </a:spcBef>
              <a:buClrTx/>
              <a:buSzPct val="85000"/>
              <a:buNone/>
            </a:pPr>
            <a:r>
              <a:rPr lang="en-US" sz="1800" dirty="0">
                <a:solidFill>
                  <a:prstClr val="black">
                    <a:lumMod val="85000"/>
                    <a:lumOff val="15000"/>
                  </a:prstClr>
                </a:solidFill>
                <a:latin typeface="Futura T Demi"/>
                <a:cs typeface="Lucida Sans Unicode" pitchFamily="34" charset="0"/>
              </a:rPr>
              <a:t>•  Are you near class rooms?</a:t>
            </a:r>
          </a:p>
          <a:p>
            <a:pPr marL="463550" lvl="1" indent="-285750">
              <a:spcBef>
                <a:spcPts val="0"/>
              </a:spcBef>
              <a:buClrTx/>
              <a:buSzPct val="85000"/>
              <a:buNone/>
            </a:pPr>
            <a:r>
              <a:rPr lang="en-US" sz="1800" dirty="0">
                <a:solidFill>
                  <a:prstClr val="black">
                    <a:lumMod val="85000"/>
                    <a:lumOff val="15000"/>
                  </a:prstClr>
                </a:solidFill>
                <a:latin typeface="Futura T Demi"/>
                <a:cs typeface="Lucida Sans Unicode" pitchFamily="34" charset="0"/>
              </a:rPr>
              <a:t>•  Are there rooms with inside door locks?</a:t>
            </a:r>
            <a:br>
              <a:rPr lang="en-US" sz="1800" dirty="0">
                <a:solidFill>
                  <a:prstClr val="black">
                    <a:lumMod val="85000"/>
                    <a:lumOff val="15000"/>
                  </a:prstClr>
                </a:solidFill>
                <a:latin typeface="Futura T Demi"/>
                <a:cs typeface="Lucida Sans Unicode" pitchFamily="34" charset="0"/>
              </a:rPr>
            </a:br>
            <a:endParaRPr lang="en-US" sz="1800" dirty="0">
              <a:solidFill>
                <a:prstClr val="black">
                  <a:lumMod val="85000"/>
                  <a:lumOff val="15000"/>
                </a:prstClr>
              </a:solidFill>
              <a:latin typeface="Futura T Demi"/>
              <a:cs typeface="Lucida Sans Unicode" pitchFamily="34" charset="0"/>
            </a:endParaRPr>
          </a:p>
          <a:p>
            <a:pPr marL="0" lvl="0" indent="-342900">
              <a:spcBef>
                <a:spcPts val="0"/>
              </a:spcBef>
              <a:buClrTx/>
              <a:buSzPct val="85000"/>
              <a:buNone/>
            </a:pPr>
            <a:r>
              <a:rPr lang="en-US" sz="2000" dirty="0">
                <a:solidFill>
                  <a:prstClr val="black">
                    <a:lumMod val="85000"/>
                    <a:lumOff val="15000"/>
                  </a:prstClr>
                </a:solidFill>
                <a:latin typeface="Futura T Demi"/>
                <a:cs typeface="Lucida Sans Unicode" pitchFamily="34" charset="0"/>
              </a:rPr>
              <a:t>Whatever actions you decide to take, </a:t>
            </a:r>
            <a:br>
              <a:rPr lang="en-US" sz="2000" dirty="0">
                <a:solidFill>
                  <a:prstClr val="black">
                    <a:lumMod val="85000"/>
                    <a:lumOff val="15000"/>
                  </a:prstClr>
                </a:solidFill>
                <a:latin typeface="Futura T Demi"/>
                <a:cs typeface="Lucida Sans Unicode" pitchFamily="34" charset="0"/>
              </a:rPr>
            </a:br>
            <a:r>
              <a:rPr lang="en-US" sz="2000" dirty="0">
                <a:solidFill>
                  <a:prstClr val="black">
                    <a:lumMod val="85000"/>
                    <a:lumOff val="15000"/>
                  </a:prstClr>
                </a:solidFill>
                <a:latin typeface="Futura T Demi"/>
                <a:cs typeface="Lucida Sans Unicode" pitchFamily="34" charset="0"/>
              </a:rPr>
              <a:t>help others to escape as you go</a:t>
            </a:r>
          </a:p>
          <a:p>
            <a:pPr marL="742950" lvl="1" indent="-285750">
              <a:buClrTx/>
              <a:buSzPct val="85000"/>
              <a:buFont typeface="Wingdings" pitchFamily="2" charset="2"/>
              <a:buChar char="§"/>
            </a:pPr>
            <a:endParaRPr lang="en-US" sz="1400" dirty="0">
              <a:solidFill>
                <a:prstClr val="white"/>
              </a:solidFill>
              <a:latin typeface="Lucida Sans Unicode" pitchFamily="34" charset="0"/>
              <a:cs typeface="Lucida Sans Unicode" pitchFamily="34" charset="0"/>
            </a:endParaRPr>
          </a:p>
          <a:p>
            <a:pPr marL="742950" lvl="1" indent="-285750">
              <a:buClrTx/>
              <a:buSzPct val="85000"/>
              <a:buFont typeface="Wingdings" pitchFamily="2" charset="2"/>
              <a:buChar char="§"/>
            </a:pPr>
            <a:endParaRPr lang="en-US" sz="1400" dirty="0">
              <a:solidFill>
                <a:prstClr val="white"/>
              </a:solidFill>
              <a:latin typeface="Lucida Sans Unicode" pitchFamily="34" charset="0"/>
              <a:cs typeface="Lucida Sans Unicode" pitchFamily="34" charset="0"/>
            </a:endParaRPr>
          </a:p>
          <a:p>
            <a:pPr marL="114300" indent="0">
              <a:buNone/>
            </a:pPr>
            <a:endParaRPr lang="en-US" dirty="0"/>
          </a:p>
        </p:txBody>
      </p:sp>
      <p:sp>
        <p:nvSpPr>
          <p:cNvPr id="5" name="Rectangle 2"/>
          <p:cNvSpPr>
            <a:spLocks noGrp="1" noChangeArrowheads="1"/>
          </p:cNvSpPr>
          <p:nvPr>
            <p:ph type="title"/>
          </p:nvPr>
        </p:nvSpPr>
        <p:spPr bwMode="auto">
          <a:xfrm>
            <a:off x="457200" y="274638"/>
            <a:ext cx="7620000" cy="11430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ysClr val="windowText" lastClr="000000">
                    <a:lumMod val="65000"/>
                    <a:lumOff val="35000"/>
                  </a:sysClr>
                </a:solidFill>
                <a:effectLst/>
                <a:uLnTx/>
                <a:uFillTx/>
                <a:latin typeface="Impact"/>
                <a:cs typeface="Impact"/>
              </a:rPr>
              <a:t>Defensive Actions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4038600"/>
            <a:ext cx="2706221" cy="2000250"/>
          </a:xfrm>
          <a:prstGeom prst="rect">
            <a:avLst/>
          </a:prstGeom>
        </p:spPr>
      </p:pic>
      <p:sp>
        <p:nvSpPr>
          <p:cNvPr id="7" name="Slide Number Placeholder 6"/>
          <p:cNvSpPr>
            <a:spLocks noGrp="1"/>
          </p:cNvSpPr>
          <p:nvPr>
            <p:ph type="sldNum" sz="quarter" idx="12"/>
          </p:nvPr>
        </p:nvSpPr>
        <p:spPr/>
        <p:txBody>
          <a:bodyPr/>
          <a:lstStyle/>
          <a:p>
            <a:fld id="{F2E150F0-E1E1-433F-8A23-B732A0D91158}" type="slidenum">
              <a:rPr lang="en-US" smtClean="0"/>
              <a:t>19</a:t>
            </a:fld>
            <a:endParaRPr lang="en-US"/>
          </a:p>
        </p:txBody>
      </p:sp>
    </p:spTree>
    <p:extLst>
      <p:ext uri="{BB962C8B-B14F-4D97-AF65-F5344CB8AC3E}">
        <p14:creationId xmlns:p14="http://schemas.microsoft.com/office/powerpoint/2010/main" val="2344793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55" y="304800"/>
            <a:ext cx="7620000" cy="1143000"/>
          </a:xfrm>
        </p:spPr>
        <p:txBody>
          <a:bodyPr/>
          <a:lstStyle/>
          <a:p>
            <a:pPr algn="ctr"/>
            <a:r>
              <a:rPr lang="en-US" sz="4000" spc="0" dirty="0" smtClean="0">
                <a:solidFill>
                  <a:prstClr val="black">
                    <a:lumMod val="65000"/>
                    <a:lumOff val="35000"/>
                  </a:prstClr>
                </a:solidFill>
                <a:latin typeface="Impact"/>
                <a:cs typeface="Impact"/>
              </a:rPr>
              <a:t>Extreme </a:t>
            </a:r>
            <a:r>
              <a:rPr lang="en-US" sz="4000" spc="0" dirty="0">
                <a:solidFill>
                  <a:prstClr val="black">
                    <a:lumMod val="65000"/>
                    <a:lumOff val="35000"/>
                  </a:prstClr>
                </a:solidFill>
                <a:latin typeface="Impact"/>
                <a:cs typeface="Impact"/>
              </a:rPr>
              <a:t>Danger </a:t>
            </a:r>
            <a:r>
              <a:rPr lang="en-US" sz="4000" spc="0" dirty="0" smtClean="0">
                <a:solidFill>
                  <a:prstClr val="black">
                    <a:lumMod val="65000"/>
                    <a:lumOff val="35000"/>
                  </a:prstClr>
                </a:solidFill>
                <a:latin typeface="Impact"/>
                <a:cs typeface="Impact"/>
              </a:rPr>
              <a:t>Gap</a:t>
            </a:r>
            <a:endParaRPr lang="en-US" dirty="0"/>
          </a:p>
        </p:txBody>
      </p:sp>
      <p:sp>
        <p:nvSpPr>
          <p:cNvPr id="3" name="Content Placeholder 2"/>
          <p:cNvSpPr>
            <a:spLocks noGrp="1"/>
          </p:cNvSpPr>
          <p:nvPr>
            <p:ph idx="1"/>
          </p:nvPr>
        </p:nvSpPr>
        <p:spPr>
          <a:xfrm>
            <a:off x="457200" y="2163762"/>
            <a:ext cx="7620000" cy="4237037"/>
          </a:xfrm>
        </p:spPr>
        <p:txBody>
          <a:bodyPr/>
          <a:lstStyle/>
          <a:p>
            <a:pPr marL="114300" indent="0">
              <a:lnSpc>
                <a:spcPct val="200000"/>
              </a:lnSpc>
              <a:buNone/>
            </a:pPr>
            <a:r>
              <a:rPr lang="en-US" dirty="0" smtClean="0">
                <a:solidFill>
                  <a:schemeClr val="bg1">
                    <a:lumMod val="85000"/>
                    <a:lumOff val="15000"/>
                  </a:schemeClr>
                </a:solidFill>
                <a:latin typeface="FuturTDem"/>
                <a:cs typeface="FuturTDem"/>
              </a:rPr>
              <a:t>e </a:t>
            </a:r>
            <a:r>
              <a:rPr lang="en-US" dirty="0">
                <a:solidFill>
                  <a:schemeClr val="bg1">
                    <a:lumMod val="85000"/>
                    <a:lumOff val="15000"/>
                  </a:schemeClr>
                </a:solidFill>
                <a:latin typeface="FuturTDem"/>
                <a:cs typeface="FuturTDem"/>
              </a:rPr>
              <a:t>interval between the onset of violence and the arrival of first responders                                </a:t>
            </a:r>
          </a:p>
          <a:p>
            <a:endParaRPr lang="en-US" dirty="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8" y="1676400"/>
            <a:ext cx="77120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05" y="1295400"/>
            <a:ext cx="79676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lide 2.pct"/>
          <p:cNvPicPr>
            <a:picLocks noChangeAspect="1"/>
          </p:cNvPicPr>
          <p:nvPr/>
        </p:nvPicPr>
        <p:blipFill>
          <a:blip r:embed="rId4"/>
          <a:stretch>
            <a:fillRect/>
          </a:stretch>
        </p:blipFill>
        <p:spPr>
          <a:xfrm>
            <a:off x="1527702" y="2590800"/>
            <a:ext cx="5418666" cy="3048000"/>
          </a:xfrm>
          <a:prstGeom prst="rect">
            <a:avLst/>
          </a:prstGeom>
        </p:spPr>
      </p:pic>
      <p:sp>
        <p:nvSpPr>
          <p:cNvPr id="4" name="Slide Number Placeholder 3"/>
          <p:cNvSpPr>
            <a:spLocks noGrp="1"/>
          </p:cNvSpPr>
          <p:nvPr>
            <p:ph type="sldNum" sz="quarter" idx="12"/>
          </p:nvPr>
        </p:nvSpPr>
        <p:spPr/>
        <p:txBody>
          <a:bodyPr/>
          <a:lstStyle/>
          <a:p>
            <a:fld id="{F2E150F0-E1E1-433F-8A23-B732A0D91158}" type="slidenum">
              <a:rPr lang="en-US" smtClean="0"/>
              <a:t>2</a:t>
            </a:fld>
            <a:endParaRPr lang="en-US"/>
          </a:p>
        </p:txBody>
      </p:sp>
    </p:spTree>
    <p:extLst>
      <p:ext uri="{BB962C8B-B14F-4D97-AF65-F5344CB8AC3E}">
        <p14:creationId xmlns:p14="http://schemas.microsoft.com/office/powerpoint/2010/main" val="2488800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spc="0" dirty="0">
                <a:solidFill>
                  <a:prstClr val="black">
                    <a:lumMod val="65000"/>
                    <a:lumOff val="35000"/>
                  </a:prstClr>
                </a:solidFill>
                <a:latin typeface="Impact"/>
                <a:cs typeface="Impact"/>
              </a:rPr>
              <a:t>Active shooter vs. Hostage Taker</a:t>
            </a:r>
            <a:endParaRPr lang="en-US" dirty="0"/>
          </a:p>
        </p:txBody>
      </p:sp>
      <p:sp>
        <p:nvSpPr>
          <p:cNvPr id="3" name="Content Placeholder 2"/>
          <p:cNvSpPr>
            <a:spLocks noGrp="1"/>
          </p:cNvSpPr>
          <p:nvPr>
            <p:ph sz="half" idx="1"/>
          </p:nvPr>
        </p:nvSpPr>
        <p:spPr/>
        <p:txBody>
          <a:bodyPr/>
          <a:lstStyle/>
          <a:p>
            <a:pPr marL="0" lvl="0" indent="0" algn="ctr">
              <a:spcBef>
                <a:spcPts val="0"/>
              </a:spcBef>
              <a:buClrTx/>
              <a:buNone/>
            </a:pPr>
            <a:r>
              <a:rPr lang="en-US" sz="2000" b="1" dirty="0">
                <a:solidFill>
                  <a:prstClr val="black">
                    <a:lumMod val="85000"/>
                    <a:lumOff val="15000"/>
                  </a:prstClr>
                </a:solidFill>
                <a:latin typeface="FuturTDem"/>
                <a:cs typeface="FuturTDem"/>
              </a:rPr>
              <a:t>Active Shooter</a:t>
            </a:r>
            <a:endParaRPr lang="en-US" sz="1800" b="1" dirty="0">
              <a:solidFill>
                <a:prstClr val="black">
                  <a:lumMod val="85000"/>
                  <a:lumOff val="15000"/>
                </a:prstClr>
              </a:solidFill>
              <a:latin typeface="FuturTDem"/>
              <a:cs typeface="FuturTDem"/>
            </a:endParaRPr>
          </a:p>
          <a:p>
            <a:pPr marL="0" lvl="0" indent="0">
              <a:spcBef>
                <a:spcPts val="0"/>
              </a:spcBef>
              <a:buClrTx/>
            </a:pPr>
            <a:endParaRPr lang="en-US" sz="1800" dirty="0">
              <a:solidFill>
                <a:prstClr val="black">
                  <a:lumMod val="85000"/>
                  <a:lumOff val="15000"/>
                </a:prstClr>
              </a:solidFill>
              <a:latin typeface="FuturTDem"/>
              <a:cs typeface="FuturTDem"/>
            </a:endParaRPr>
          </a:p>
          <a:p>
            <a:pPr marL="0" lvl="1" indent="0">
              <a:spcBef>
                <a:spcPts val="0"/>
              </a:spcBef>
              <a:buClrTx/>
              <a:buNone/>
            </a:pPr>
            <a:r>
              <a:rPr lang="en-US" sz="1600" dirty="0">
                <a:solidFill>
                  <a:prstClr val="black">
                    <a:lumMod val="85000"/>
                    <a:lumOff val="15000"/>
                  </a:prstClr>
                </a:solidFill>
                <a:latin typeface="FuturTDem"/>
                <a:cs typeface="FuturTDem"/>
              </a:rPr>
              <a:t>Typically an individual but groups also possible</a:t>
            </a:r>
          </a:p>
          <a:p>
            <a:pPr marL="0" lvl="1" indent="0">
              <a:spcBef>
                <a:spcPts val="0"/>
              </a:spcBef>
              <a:buClrTx/>
              <a:buNone/>
            </a:pPr>
            <a:endParaRPr lang="en-US" sz="1600" dirty="0">
              <a:solidFill>
                <a:prstClr val="black">
                  <a:lumMod val="85000"/>
                  <a:lumOff val="15000"/>
                </a:prstClr>
              </a:solidFill>
              <a:latin typeface="FuturTDem"/>
              <a:cs typeface="FuturTDem"/>
            </a:endParaRPr>
          </a:p>
          <a:p>
            <a:pPr marL="0" lvl="1" indent="0">
              <a:spcBef>
                <a:spcPts val="0"/>
              </a:spcBef>
              <a:buClrTx/>
              <a:buNone/>
            </a:pPr>
            <a:r>
              <a:rPr lang="en-US" sz="1600" dirty="0">
                <a:solidFill>
                  <a:prstClr val="black">
                    <a:lumMod val="85000"/>
                    <a:lumOff val="15000"/>
                  </a:prstClr>
                </a:solidFill>
                <a:latin typeface="FuturTDem"/>
                <a:cs typeface="FuturTDem"/>
              </a:rPr>
              <a:t>Operate in either close quarters or open environment</a:t>
            </a:r>
          </a:p>
          <a:p>
            <a:pPr marL="0" lvl="1" indent="0">
              <a:spcBef>
                <a:spcPts val="0"/>
              </a:spcBef>
              <a:buClrTx/>
              <a:buNone/>
            </a:pPr>
            <a:endParaRPr lang="en-US" sz="1600" dirty="0">
              <a:solidFill>
                <a:prstClr val="black">
                  <a:lumMod val="85000"/>
                  <a:lumOff val="15000"/>
                </a:prstClr>
              </a:solidFill>
              <a:latin typeface="FuturTDem"/>
              <a:cs typeface="FuturTDem"/>
            </a:endParaRPr>
          </a:p>
          <a:p>
            <a:pPr marL="0" lvl="1" indent="0">
              <a:spcBef>
                <a:spcPts val="0"/>
              </a:spcBef>
              <a:buClrTx/>
              <a:buNone/>
            </a:pPr>
            <a:r>
              <a:rPr lang="en-US" sz="1600" dirty="0">
                <a:solidFill>
                  <a:prstClr val="black">
                    <a:lumMod val="85000"/>
                    <a:lumOff val="15000"/>
                  </a:prstClr>
                </a:solidFill>
                <a:latin typeface="FuturTDem"/>
                <a:cs typeface="FuturTDem"/>
              </a:rPr>
              <a:t>Random or specific targets</a:t>
            </a:r>
          </a:p>
          <a:p>
            <a:pPr marL="0" lvl="1" indent="0">
              <a:spcBef>
                <a:spcPts val="0"/>
              </a:spcBef>
              <a:buClrTx/>
              <a:buNone/>
            </a:pPr>
            <a:endParaRPr lang="en-US" sz="1600" dirty="0">
              <a:solidFill>
                <a:prstClr val="black">
                  <a:lumMod val="85000"/>
                  <a:lumOff val="15000"/>
                </a:prstClr>
              </a:solidFill>
              <a:latin typeface="FuturTDem"/>
              <a:cs typeface="FuturTDem"/>
            </a:endParaRPr>
          </a:p>
          <a:p>
            <a:pPr marL="0" lvl="1" indent="0">
              <a:spcBef>
                <a:spcPts val="0"/>
              </a:spcBef>
              <a:buClrTx/>
              <a:buNone/>
            </a:pPr>
            <a:r>
              <a:rPr lang="en-US" sz="1600" dirty="0">
                <a:solidFill>
                  <a:prstClr val="black">
                    <a:lumMod val="85000"/>
                    <a:lumOff val="15000"/>
                  </a:prstClr>
                </a:solidFill>
                <a:latin typeface="FuturTDem"/>
                <a:cs typeface="FuturTDem"/>
              </a:rPr>
              <a:t>Armed individual who has used deadly force</a:t>
            </a:r>
          </a:p>
          <a:p>
            <a:pPr marL="0" lvl="1" indent="0">
              <a:spcBef>
                <a:spcPts val="0"/>
              </a:spcBef>
              <a:buClrTx/>
              <a:buNone/>
            </a:pPr>
            <a:endParaRPr lang="en-US" sz="1600" dirty="0">
              <a:solidFill>
                <a:prstClr val="black">
                  <a:lumMod val="85000"/>
                  <a:lumOff val="15000"/>
                </a:prstClr>
              </a:solidFill>
              <a:latin typeface="FuturTDem"/>
              <a:cs typeface="FuturTDem"/>
            </a:endParaRPr>
          </a:p>
          <a:p>
            <a:pPr marL="0" lvl="1" indent="0">
              <a:spcBef>
                <a:spcPts val="0"/>
              </a:spcBef>
              <a:buClrTx/>
              <a:buNone/>
            </a:pPr>
            <a:r>
              <a:rPr lang="en-US" sz="1600" dirty="0">
                <a:solidFill>
                  <a:prstClr val="black">
                    <a:lumMod val="85000"/>
                    <a:lumOff val="15000"/>
                  </a:prstClr>
                </a:solidFill>
                <a:latin typeface="FuturTDem"/>
                <a:cs typeface="FuturTDem"/>
              </a:rPr>
              <a:t>Has unrestricted access</a:t>
            </a:r>
          </a:p>
          <a:p>
            <a:pPr marL="114300" indent="0">
              <a:buNone/>
            </a:pPr>
            <a:endParaRPr lang="en-US" dirty="0"/>
          </a:p>
        </p:txBody>
      </p:sp>
      <p:sp>
        <p:nvSpPr>
          <p:cNvPr id="4" name="Content Placeholder 3"/>
          <p:cNvSpPr>
            <a:spLocks noGrp="1"/>
          </p:cNvSpPr>
          <p:nvPr>
            <p:ph sz="half" idx="2"/>
          </p:nvPr>
        </p:nvSpPr>
        <p:spPr>
          <a:xfrm>
            <a:off x="4419600" y="1536192"/>
            <a:ext cx="3657600" cy="3950208"/>
          </a:xfrm>
        </p:spPr>
        <p:txBody>
          <a:bodyPr/>
          <a:lstStyle/>
          <a:p>
            <a:pPr marL="0" lvl="0" indent="0" algn="ctr">
              <a:spcBef>
                <a:spcPts val="0"/>
              </a:spcBef>
              <a:buClrTx/>
              <a:buNone/>
            </a:pPr>
            <a:r>
              <a:rPr lang="en-US" sz="2000" b="1" dirty="0">
                <a:solidFill>
                  <a:prstClr val="black">
                    <a:lumMod val="85000"/>
                    <a:lumOff val="15000"/>
                  </a:prstClr>
                </a:solidFill>
                <a:latin typeface="FuturTDem"/>
                <a:cs typeface="FuturTDem"/>
              </a:rPr>
              <a:t>Hostage Taker</a:t>
            </a:r>
            <a:r>
              <a:rPr lang="en-US" sz="1600" b="1" dirty="0">
                <a:solidFill>
                  <a:prstClr val="black">
                    <a:lumMod val="85000"/>
                    <a:lumOff val="15000"/>
                  </a:prstClr>
                </a:solidFill>
                <a:latin typeface="FuturTDem"/>
                <a:cs typeface="FuturTDem"/>
              </a:rPr>
              <a:t/>
            </a:r>
            <a:br>
              <a:rPr lang="en-US" sz="1600" b="1" dirty="0">
                <a:solidFill>
                  <a:prstClr val="black">
                    <a:lumMod val="85000"/>
                    <a:lumOff val="15000"/>
                  </a:prstClr>
                </a:solidFill>
                <a:latin typeface="FuturTDem"/>
                <a:cs typeface="FuturTDem"/>
              </a:rPr>
            </a:br>
            <a:endParaRPr lang="en-US" sz="1600" b="1" dirty="0">
              <a:solidFill>
                <a:prstClr val="black">
                  <a:lumMod val="85000"/>
                  <a:lumOff val="15000"/>
                </a:prstClr>
              </a:solidFill>
              <a:latin typeface="FuturTDem"/>
              <a:cs typeface="FuturTDem"/>
            </a:endParaRPr>
          </a:p>
          <a:p>
            <a:pPr marL="0" lvl="0" indent="0">
              <a:spcBef>
                <a:spcPts val="0"/>
              </a:spcBef>
              <a:buClrTx/>
              <a:buNone/>
            </a:pPr>
            <a:r>
              <a:rPr lang="en-US" sz="1600" dirty="0">
                <a:solidFill>
                  <a:prstClr val="black">
                    <a:lumMod val="85000"/>
                    <a:lumOff val="15000"/>
                  </a:prstClr>
                </a:solidFill>
                <a:latin typeface="FuturTDem"/>
                <a:cs typeface="FuturTDem"/>
              </a:rPr>
              <a:t>Armed individual or group who may or may not use deadly force</a:t>
            </a:r>
          </a:p>
          <a:p>
            <a:pPr marL="0" lvl="0" indent="0">
              <a:spcBef>
                <a:spcPts val="0"/>
              </a:spcBef>
              <a:buClrTx/>
              <a:buNone/>
            </a:pPr>
            <a:endParaRPr lang="en-US" sz="1600" dirty="0">
              <a:solidFill>
                <a:prstClr val="black">
                  <a:lumMod val="85000"/>
                  <a:lumOff val="15000"/>
                </a:prstClr>
              </a:solidFill>
              <a:latin typeface="FuturTDem"/>
              <a:cs typeface="FuturTDem"/>
            </a:endParaRPr>
          </a:p>
          <a:p>
            <a:pPr marL="0" lvl="0" indent="0">
              <a:spcBef>
                <a:spcPts val="0"/>
              </a:spcBef>
              <a:buClrTx/>
              <a:buNone/>
            </a:pPr>
            <a:r>
              <a:rPr lang="en-US" sz="1600" dirty="0">
                <a:solidFill>
                  <a:prstClr val="black">
                    <a:lumMod val="85000"/>
                    <a:lumOff val="15000"/>
                  </a:prstClr>
                </a:solidFill>
                <a:latin typeface="FuturTDem"/>
                <a:cs typeface="FuturTDem"/>
              </a:rPr>
              <a:t>In most cases, access is restricted</a:t>
            </a:r>
          </a:p>
          <a:p>
            <a:pPr marL="0" lvl="0" indent="0">
              <a:spcBef>
                <a:spcPts val="0"/>
              </a:spcBef>
              <a:buClrTx/>
              <a:buNone/>
            </a:pPr>
            <a:endParaRPr lang="en-US" sz="1600" dirty="0">
              <a:solidFill>
                <a:prstClr val="black">
                  <a:lumMod val="85000"/>
                  <a:lumOff val="15000"/>
                </a:prstClr>
              </a:solidFill>
              <a:latin typeface="FuturTDem"/>
              <a:cs typeface="FuturTDem"/>
            </a:endParaRPr>
          </a:p>
          <a:p>
            <a:pPr marL="0" lvl="0" indent="0">
              <a:spcBef>
                <a:spcPts val="0"/>
              </a:spcBef>
              <a:buClrTx/>
              <a:buNone/>
            </a:pPr>
            <a:r>
              <a:rPr lang="en-US" sz="1600" dirty="0">
                <a:solidFill>
                  <a:prstClr val="black">
                    <a:lumMod val="85000"/>
                    <a:lumOff val="15000"/>
                  </a:prstClr>
                </a:solidFill>
                <a:latin typeface="FuturTDem"/>
                <a:cs typeface="FuturTDem"/>
              </a:rPr>
              <a:t>Wants to use people as leverage</a:t>
            </a:r>
          </a:p>
          <a:p>
            <a:pPr marL="0" lvl="0" indent="0">
              <a:spcBef>
                <a:spcPts val="0"/>
              </a:spcBef>
              <a:buClrTx/>
              <a:buNone/>
            </a:pPr>
            <a:endParaRPr lang="en-US" sz="1600" dirty="0">
              <a:solidFill>
                <a:prstClr val="black">
                  <a:lumMod val="85000"/>
                  <a:lumOff val="15000"/>
                </a:prstClr>
              </a:solidFill>
              <a:latin typeface="FuturTDem"/>
              <a:cs typeface="FuturTDem"/>
            </a:endParaRPr>
          </a:p>
          <a:p>
            <a:pPr marL="0" lvl="0" indent="0">
              <a:spcBef>
                <a:spcPts val="0"/>
              </a:spcBef>
              <a:buClrTx/>
              <a:buNone/>
            </a:pPr>
            <a:r>
              <a:rPr lang="en-US" sz="1600" dirty="0">
                <a:solidFill>
                  <a:prstClr val="black">
                    <a:lumMod val="85000"/>
                    <a:lumOff val="15000"/>
                  </a:prstClr>
                </a:solidFill>
                <a:latin typeface="FuturTDem"/>
                <a:cs typeface="FuturTDem"/>
              </a:rPr>
              <a:t>Realizes importance of keeping hostages alive</a:t>
            </a:r>
            <a:br>
              <a:rPr lang="en-US" sz="1600" dirty="0">
                <a:solidFill>
                  <a:prstClr val="black">
                    <a:lumMod val="85000"/>
                    <a:lumOff val="15000"/>
                  </a:prstClr>
                </a:solidFill>
                <a:latin typeface="FuturTDem"/>
                <a:cs typeface="FuturTDem"/>
              </a:rPr>
            </a:br>
            <a:endParaRPr lang="en-US" sz="1600" dirty="0">
              <a:solidFill>
                <a:prstClr val="black">
                  <a:lumMod val="85000"/>
                  <a:lumOff val="15000"/>
                </a:prstClr>
              </a:solidFill>
              <a:latin typeface="FuturTDem"/>
              <a:cs typeface="FuturTDem"/>
            </a:endParaRPr>
          </a:p>
          <a:p>
            <a:pPr marL="0" lvl="0" indent="0">
              <a:spcBef>
                <a:spcPts val="0"/>
              </a:spcBef>
              <a:buClrTx/>
              <a:buNone/>
            </a:pPr>
            <a:r>
              <a:rPr lang="en-US" sz="1600" dirty="0">
                <a:solidFill>
                  <a:prstClr val="black">
                    <a:lumMod val="85000"/>
                    <a:lumOff val="15000"/>
                  </a:prstClr>
                </a:solidFill>
                <a:latin typeface="FuturTDem"/>
                <a:cs typeface="FuturTDem"/>
              </a:rPr>
              <a:t>Suffering from acute stress that disrupts ability to function normally</a:t>
            </a:r>
          </a:p>
          <a:p>
            <a:pPr marL="114300" indent="0">
              <a:buNone/>
            </a:pPr>
            <a:endParaRPr lang="en-US" dirty="0"/>
          </a:p>
        </p:txBody>
      </p:sp>
      <p:cxnSp>
        <p:nvCxnSpPr>
          <p:cNvPr id="6" name="Straight Connector 5"/>
          <p:cNvCxnSpPr/>
          <p:nvPr/>
        </p:nvCxnSpPr>
        <p:spPr>
          <a:xfrm>
            <a:off x="4191000" y="1524000"/>
            <a:ext cx="0" cy="426720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F2E150F0-E1E1-433F-8A23-B732A0D91158}" type="slidenum">
              <a:rPr lang="en-US" smtClean="0"/>
              <a:t>20</a:t>
            </a:fld>
            <a:endParaRPr lang="en-US"/>
          </a:p>
        </p:txBody>
      </p:sp>
    </p:spTree>
    <p:extLst>
      <p:ext uri="{BB962C8B-B14F-4D97-AF65-F5344CB8AC3E}">
        <p14:creationId xmlns:p14="http://schemas.microsoft.com/office/powerpoint/2010/main" val="610004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500" b="1" spc="0" dirty="0">
                <a:solidFill>
                  <a:schemeClr val="bg1">
                    <a:lumMod val="50000"/>
                  </a:schemeClr>
                </a:solidFill>
                <a:latin typeface="Lucida Sans" charset="0"/>
                <a:ea typeface="ＭＳ Ｐゴシック" charset="0"/>
                <a:cs typeface="ＭＳ Ｐゴシック" charset="0"/>
              </a:rPr>
              <a:t>Active Shooter vs. Hostage Situation</a:t>
            </a:r>
            <a:r>
              <a:rPr lang="en-US" sz="2500" spc="0" dirty="0">
                <a:solidFill>
                  <a:prstClr val="black">
                    <a:lumMod val="65000"/>
                    <a:lumOff val="35000"/>
                  </a:prstClr>
                </a:solidFill>
                <a:latin typeface="Lucida Sans" charset="0"/>
                <a:ea typeface="ＭＳ Ｐゴシック" charset="0"/>
                <a:cs typeface="ＭＳ Ｐゴシック" charset="0"/>
              </a:rPr>
              <a:t/>
            </a:r>
            <a:br>
              <a:rPr lang="en-US" sz="2500" spc="0" dirty="0">
                <a:solidFill>
                  <a:prstClr val="black">
                    <a:lumMod val="65000"/>
                    <a:lumOff val="35000"/>
                  </a:prstClr>
                </a:solidFill>
                <a:latin typeface="Lucida Sans" charset="0"/>
                <a:ea typeface="ＭＳ Ｐゴシック" charset="0"/>
                <a:cs typeface="ＭＳ Ｐゴシック" charset="0"/>
              </a:rPr>
            </a:br>
            <a:r>
              <a:rPr lang="en-US" altLang="ja-JP" sz="2500" b="1" spc="0" dirty="0">
                <a:solidFill>
                  <a:srgbClr val="800000"/>
                </a:solidFill>
                <a:latin typeface="Lucida Sans" charset="0"/>
                <a:ea typeface="ＭＳ Ｐゴシック" charset="0"/>
                <a:cs typeface="ＭＳ Ｐゴシック" charset="0"/>
              </a:rPr>
              <a:t>Differences</a:t>
            </a:r>
            <a:endParaRPr lang="en-US" dirty="0"/>
          </a:p>
        </p:txBody>
      </p:sp>
      <p:sp>
        <p:nvSpPr>
          <p:cNvPr id="3" name="Content Placeholder 2"/>
          <p:cNvSpPr>
            <a:spLocks noGrp="1"/>
          </p:cNvSpPr>
          <p:nvPr>
            <p:ph idx="1"/>
          </p:nvPr>
        </p:nvSpPr>
        <p:spPr>
          <a:xfrm>
            <a:off x="457200" y="1600200"/>
            <a:ext cx="7620000" cy="4343400"/>
          </a:xfrm>
        </p:spPr>
        <p:txBody>
          <a:bodyPr/>
          <a:lstStyle/>
          <a:p>
            <a:pPr marL="0" lvl="0" indent="0">
              <a:buClrTx/>
              <a:buNone/>
            </a:pPr>
            <a:r>
              <a:rPr lang="en-US" sz="2400" b="1" dirty="0">
                <a:solidFill>
                  <a:prstClr val="black"/>
                </a:solidFill>
                <a:latin typeface="Arial" charset="0"/>
                <a:ea typeface="ＭＳ Ｐゴシック" charset="0"/>
                <a:cs typeface="ＭＳ Ｐゴシック" charset="0"/>
              </a:rPr>
              <a:t>Active Shooter</a:t>
            </a:r>
          </a:p>
          <a:p>
            <a:pPr marL="742950" lvl="1" indent="-285750">
              <a:buClrTx/>
              <a:buFont typeface="Wingdings" charset="2"/>
              <a:buChar char="§"/>
            </a:pPr>
            <a:r>
              <a:rPr lang="en-US" dirty="0">
                <a:solidFill>
                  <a:prstClr val="black"/>
                </a:solidFill>
                <a:latin typeface="Arial" charset="0"/>
                <a:ea typeface="ＭＳ Ｐゴシック" charset="0"/>
              </a:rPr>
              <a:t>Armed individual(s) who has used deadly force</a:t>
            </a:r>
          </a:p>
          <a:p>
            <a:pPr marL="742950" lvl="1" indent="-285750">
              <a:buClrTx/>
              <a:buFont typeface="Wingdings" charset="2"/>
              <a:buChar char="§"/>
            </a:pPr>
            <a:r>
              <a:rPr lang="en-US" dirty="0">
                <a:solidFill>
                  <a:prstClr val="black"/>
                </a:solidFill>
                <a:latin typeface="Arial" charset="0"/>
                <a:ea typeface="ＭＳ Ｐゴシック" charset="0"/>
              </a:rPr>
              <a:t>Continues to do so with unrestricted access</a:t>
            </a:r>
          </a:p>
          <a:p>
            <a:pPr marL="742950" lvl="1" indent="-285750">
              <a:buClrTx/>
              <a:buFont typeface="Wingdings" charset="2"/>
              <a:buChar char="§"/>
            </a:pPr>
            <a:r>
              <a:rPr lang="en-US" dirty="0">
                <a:solidFill>
                  <a:prstClr val="black"/>
                </a:solidFill>
                <a:latin typeface="Arial" charset="0"/>
                <a:ea typeface="ＭＳ Ｐゴシック" charset="0"/>
              </a:rPr>
              <a:t>Can involve:</a:t>
            </a:r>
          </a:p>
          <a:p>
            <a:pPr marL="1143000" lvl="2">
              <a:buClrTx/>
              <a:buFont typeface="Lucida Grande"/>
              <a:buChar char="⟩"/>
            </a:pPr>
            <a:r>
              <a:rPr lang="en-US" dirty="0">
                <a:solidFill>
                  <a:prstClr val="black"/>
                </a:solidFill>
                <a:latin typeface="Arial" charset="0"/>
                <a:ea typeface="ＭＳ Ｐゴシック" charset="0"/>
              </a:rPr>
              <a:t>Single shooters, multiple shooters</a:t>
            </a:r>
          </a:p>
          <a:p>
            <a:pPr marL="1143000" lvl="2">
              <a:buClrTx/>
              <a:buFont typeface="Lucida Grande"/>
              <a:buChar char="⟩"/>
            </a:pPr>
            <a:r>
              <a:rPr lang="en-US" dirty="0">
                <a:solidFill>
                  <a:prstClr val="black"/>
                </a:solidFill>
                <a:latin typeface="Arial" charset="0"/>
                <a:ea typeface="ＭＳ Ｐゴシック" charset="0"/>
              </a:rPr>
              <a:t>Close encounters, distant encounters</a:t>
            </a:r>
          </a:p>
          <a:p>
            <a:pPr marL="1143000" lvl="2">
              <a:buClrTx/>
              <a:buFont typeface="Lucida Grande"/>
              <a:buChar char="⟩"/>
            </a:pPr>
            <a:r>
              <a:rPr lang="en-US" dirty="0">
                <a:solidFill>
                  <a:prstClr val="black"/>
                </a:solidFill>
                <a:latin typeface="Arial" charset="0"/>
                <a:ea typeface="ＭＳ Ｐゴシック" charset="0"/>
              </a:rPr>
              <a:t>Targeted individuals, random victims</a:t>
            </a:r>
          </a:p>
          <a:p>
            <a:pPr marL="1143000" lvl="2">
              <a:buClrTx/>
              <a:buFont typeface="Lucida Grande"/>
              <a:buChar char="⟩"/>
            </a:pPr>
            <a:r>
              <a:rPr lang="en-US" dirty="0">
                <a:solidFill>
                  <a:prstClr val="black"/>
                </a:solidFill>
                <a:latin typeface="Arial" charset="0"/>
                <a:ea typeface="ＭＳ Ｐゴシック" charset="0"/>
              </a:rPr>
              <a:t>Single-room confrontations, mobile confrontations</a:t>
            </a:r>
          </a:p>
          <a:p>
            <a:pPr marL="742950" lvl="1" indent="-285750">
              <a:buClrTx/>
              <a:buFont typeface="Wingdings" charset="2"/>
              <a:buChar char="§"/>
            </a:pPr>
            <a:r>
              <a:rPr lang="en-US" dirty="0">
                <a:solidFill>
                  <a:prstClr val="black"/>
                </a:solidFill>
                <a:latin typeface="Arial" charset="0"/>
                <a:ea typeface="ＭＳ Ｐゴシック" charset="0"/>
              </a:rPr>
              <a:t>Situation not necessarily contained to a specific location</a:t>
            </a:r>
            <a:br>
              <a:rPr lang="en-US" dirty="0">
                <a:solidFill>
                  <a:prstClr val="black"/>
                </a:solidFill>
                <a:latin typeface="Arial" charset="0"/>
                <a:ea typeface="ＭＳ Ｐゴシック" charset="0"/>
              </a:rPr>
            </a:br>
            <a:endParaRPr lang="en-US" dirty="0">
              <a:solidFill>
                <a:prstClr val="black"/>
              </a:solidFill>
              <a:latin typeface="Arial" charset="0"/>
              <a:ea typeface="ＭＳ Ｐゴシック" charset="0"/>
            </a:endParaRPr>
          </a:p>
          <a:p>
            <a:pPr marL="742950" lvl="1" indent="-285750">
              <a:buClrTx/>
              <a:buFont typeface="Wingdings" charset="2"/>
              <a:buChar char="§"/>
            </a:pPr>
            <a:r>
              <a:rPr lang="en-US" dirty="0">
                <a:solidFill>
                  <a:prstClr val="black"/>
                </a:solidFill>
                <a:latin typeface="Arial" charset="0"/>
                <a:ea typeface="ＭＳ Ｐゴシック" charset="0"/>
              </a:rPr>
              <a:t>No two situations alike – Highly Dynamic</a:t>
            </a:r>
          </a:p>
          <a:p>
            <a:pPr marL="114300" indent="0">
              <a:buNone/>
            </a:pPr>
            <a:endParaRPr lang="en-US" dirty="0"/>
          </a:p>
        </p:txBody>
      </p:sp>
      <p:sp>
        <p:nvSpPr>
          <p:cNvPr id="4" name="Slide Number Placeholder 3"/>
          <p:cNvSpPr>
            <a:spLocks noGrp="1"/>
          </p:cNvSpPr>
          <p:nvPr>
            <p:ph type="sldNum" sz="quarter" idx="12"/>
          </p:nvPr>
        </p:nvSpPr>
        <p:spPr/>
        <p:txBody>
          <a:bodyPr/>
          <a:lstStyle/>
          <a:p>
            <a:fld id="{F2E150F0-E1E1-433F-8A23-B732A0D91158}" type="slidenum">
              <a:rPr lang="en-US" smtClean="0"/>
              <a:t>21</a:t>
            </a:fld>
            <a:endParaRPr lang="en-US"/>
          </a:p>
        </p:txBody>
      </p:sp>
    </p:spTree>
    <p:extLst>
      <p:ext uri="{BB962C8B-B14F-4D97-AF65-F5344CB8AC3E}">
        <p14:creationId xmlns:p14="http://schemas.microsoft.com/office/powerpoint/2010/main" val="967221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500" b="1" spc="0" dirty="0">
                <a:solidFill>
                  <a:srgbClr val="FFFFFF">
                    <a:lumMod val="50000"/>
                  </a:srgbClr>
                </a:solidFill>
                <a:latin typeface="Lucida Sans" charset="0"/>
                <a:ea typeface="ＭＳ Ｐゴシック" charset="0"/>
                <a:cs typeface="ＭＳ Ｐゴシック" charset="0"/>
              </a:rPr>
              <a:t>Active Shooter vs. Hostage Situation</a:t>
            </a:r>
            <a:r>
              <a:rPr lang="en-US" sz="2500" spc="0" dirty="0">
                <a:solidFill>
                  <a:prstClr val="black">
                    <a:lumMod val="65000"/>
                    <a:lumOff val="35000"/>
                  </a:prstClr>
                </a:solidFill>
                <a:latin typeface="Lucida Sans" charset="0"/>
                <a:ea typeface="ＭＳ Ｐゴシック" charset="0"/>
                <a:cs typeface="ＭＳ Ｐゴシック" charset="0"/>
              </a:rPr>
              <a:t/>
            </a:r>
            <a:br>
              <a:rPr lang="en-US" sz="2500" spc="0" dirty="0">
                <a:solidFill>
                  <a:prstClr val="black">
                    <a:lumMod val="65000"/>
                    <a:lumOff val="35000"/>
                  </a:prstClr>
                </a:solidFill>
                <a:latin typeface="Lucida Sans" charset="0"/>
                <a:ea typeface="ＭＳ Ｐゴシック" charset="0"/>
                <a:cs typeface="ＭＳ Ｐゴシック" charset="0"/>
              </a:rPr>
            </a:br>
            <a:r>
              <a:rPr lang="en-US" altLang="ja-JP" sz="2500" b="1" spc="0" dirty="0">
                <a:solidFill>
                  <a:srgbClr val="800000"/>
                </a:solidFill>
                <a:latin typeface="Lucida Sans" charset="0"/>
                <a:ea typeface="ＭＳ Ｐゴシック" charset="0"/>
                <a:cs typeface="ＭＳ Ｐゴシック" charset="0"/>
              </a:rPr>
              <a:t>Differences</a:t>
            </a:r>
            <a:endParaRPr lang="en-US" dirty="0"/>
          </a:p>
        </p:txBody>
      </p:sp>
      <p:sp>
        <p:nvSpPr>
          <p:cNvPr id="3" name="Content Placeholder 2"/>
          <p:cNvSpPr>
            <a:spLocks noGrp="1"/>
          </p:cNvSpPr>
          <p:nvPr>
            <p:ph idx="1"/>
          </p:nvPr>
        </p:nvSpPr>
        <p:spPr>
          <a:xfrm>
            <a:off x="457200" y="1600200"/>
            <a:ext cx="7543800" cy="4800600"/>
          </a:xfrm>
        </p:spPr>
        <p:txBody>
          <a:bodyPr/>
          <a:lstStyle/>
          <a:p>
            <a:pPr marL="0" indent="0">
              <a:buNone/>
            </a:pPr>
            <a:r>
              <a:rPr lang="en-US" sz="2400" b="1" dirty="0">
                <a:solidFill>
                  <a:srgbClr val="000000"/>
                </a:solidFill>
                <a:latin typeface="Arial" charset="0"/>
                <a:ea typeface="ＭＳ Ｐゴシック" charset="0"/>
                <a:cs typeface="ＭＳ Ｐゴシック" charset="0"/>
              </a:rPr>
              <a:t>Hostage Taker</a:t>
            </a:r>
          </a:p>
          <a:p>
            <a:pPr lvl="1">
              <a:buFont typeface="Wingdings" charset="2"/>
              <a:buChar char="§"/>
            </a:pPr>
            <a:r>
              <a:rPr lang="en-US" dirty="0">
                <a:solidFill>
                  <a:sysClr val="windowText" lastClr="000000"/>
                </a:solidFill>
                <a:latin typeface="Arial" charset="0"/>
                <a:ea typeface="ＭＳ Ｐゴシック" charset="0"/>
              </a:rPr>
              <a:t>Primary motive:</a:t>
            </a:r>
          </a:p>
          <a:p>
            <a:pPr lvl="2">
              <a:buFont typeface="Lucida Grande"/>
              <a:buChar char="⟩"/>
            </a:pPr>
            <a:r>
              <a:rPr lang="en-US" dirty="0">
                <a:solidFill>
                  <a:sysClr val="windowText" lastClr="000000"/>
                </a:solidFill>
                <a:latin typeface="Arial" charset="0"/>
                <a:ea typeface="ＭＳ Ｐゴシック" charset="0"/>
              </a:rPr>
              <a:t>Substantive</a:t>
            </a:r>
          </a:p>
          <a:p>
            <a:pPr lvl="3">
              <a:buFont typeface="Wingdings" charset="2"/>
              <a:buChar char="ü"/>
            </a:pPr>
            <a:r>
              <a:rPr lang="en-US" dirty="0">
                <a:solidFill>
                  <a:sysClr val="windowText" lastClr="000000"/>
                </a:solidFill>
                <a:latin typeface="Arial" charset="0"/>
                <a:ea typeface="ＭＳ Ｐゴシック" charset="0"/>
              </a:rPr>
              <a:t>Holds hostages to force fulfillment of demands</a:t>
            </a:r>
          </a:p>
          <a:p>
            <a:pPr lvl="3">
              <a:buFont typeface="Wingdings" charset="2"/>
              <a:buChar char="ü"/>
            </a:pPr>
            <a:r>
              <a:rPr lang="en-US" dirty="0">
                <a:solidFill>
                  <a:sysClr val="windowText" lastClr="000000"/>
                </a:solidFill>
                <a:latin typeface="Arial" charset="0"/>
                <a:ea typeface="ＭＳ Ｐゴシック" charset="0"/>
              </a:rPr>
              <a:t>Makes direct or implied threats to harm hostages</a:t>
            </a:r>
          </a:p>
          <a:p>
            <a:pPr lvl="3">
              <a:buFont typeface="Wingdings" charset="2"/>
              <a:buChar char="ü"/>
            </a:pPr>
            <a:r>
              <a:rPr lang="en-US" dirty="0">
                <a:solidFill>
                  <a:sysClr val="windowText" lastClr="000000"/>
                </a:solidFill>
                <a:latin typeface="Arial" charset="0"/>
                <a:ea typeface="ＭＳ Ｐゴシック" charset="0"/>
              </a:rPr>
              <a:t>Usually compensating for some type of loss</a:t>
            </a:r>
          </a:p>
          <a:p>
            <a:pPr lvl="2">
              <a:buFont typeface="Lucida Grande"/>
              <a:buChar char="⟩"/>
            </a:pPr>
            <a:r>
              <a:rPr lang="en-US" dirty="0">
                <a:solidFill>
                  <a:sysClr val="windowText" lastClr="000000"/>
                </a:solidFill>
                <a:latin typeface="Arial" charset="0"/>
                <a:ea typeface="ＭＳ Ｐゴシック" charset="0"/>
              </a:rPr>
              <a:t>Expressive</a:t>
            </a:r>
          </a:p>
          <a:p>
            <a:pPr lvl="3">
              <a:buFont typeface="Wingdings" charset="2"/>
              <a:buChar char="ü"/>
            </a:pPr>
            <a:r>
              <a:rPr lang="en-US" dirty="0">
                <a:solidFill>
                  <a:sysClr val="windowText" lastClr="000000"/>
                </a:solidFill>
                <a:latin typeface="Arial" charset="0"/>
                <a:ea typeface="ＭＳ Ｐゴシック" charset="0"/>
              </a:rPr>
              <a:t>Holds hostages to make some sort of “statement”</a:t>
            </a:r>
          </a:p>
          <a:p>
            <a:pPr lvl="3">
              <a:buFont typeface="Wingdings" charset="2"/>
              <a:buChar char="ü"/>
            </a:pPr>
            <a:r>
              <a:rPr lang="en-US" dirty="0">
                <a:solidFill>
                  <a:sysClr val="windowText" lastClr="000000"/>
                </a:solidFill>
                <a:latin typeface="Arial" charset="0"/>
                <a:ea typeface="ＭＳ Ｐゴシック" charset="0"/>
              </a:rPr>
              <a:t>Personal or Political</a:t>
            </a:r>
          </a:p>
          <a:p>
            <a:pPr lvl="1">
              <a:buFont typeface="Wingdings" charset="2"/>
              <a:buChar char="§"/>
            </a:pPr>
            <a:r>
              <a:rPr lang="en-US" dirty="0">
                <a:solidFill>
                  <a:sysClr val="windowText" lastClr="000000"/>
                </a:solidFill>
                <a:latin typeface="Arial" charset="0"/>
                <a:ea typeface="ＭＳ Ｐゴシック" charset="0"/>
              </a:rPr>
              <a:t>Significant difference is containment of </a:t>
            </a:r>
            <a:r>
              <a:rPr lang="en-US" dirty="0" smtClean="0">
                <a:solidFill>
                  <a:sysClr val="windowText" lastClr="000000"/>
                </a:solidFill>
                <a:latin typeface="Arial" charset="0"/>
                <a:ea typeface="ＭＳ Ｐゴシック" charset="0"/>
              </a:rPr>
              <a:t>both offender(s</a:t>
            </a:r>
            <a:r>
              <a:rPr lang="en-US" dirty="0">
                <a:solidFill>
                  <a:sysClr val="windowText" lastClr="000000"/>
                </a:solidFill>
                <a:latin typeface="Arial" charset="0"/>
                <a:ea typeface="ＭＳ Ｐゴシック" charset="0"/>
              </a:rPr>
              <a:t>) </a:t>
            </a:r>
            <a:endParaRPr lang="en-US" dirty="0" smtClean="0">
              <a:solidFill>
                <a:sysClr val="windowText" lastClr="000000"/>
              </a:solidFill>
              <a:latin typeface="Arial" charset="0"/>
              <a:ea typeface="ＭＳ Ｐゴシック" charset="0"/>
            </a:endParaRPr>
          </a:p>
          <a:p>
            <a:pPr marL="684213" lvl="1" indent="0">
              <a:buNone/>
            </a:pPr>
            <a:r>
              <a:rPr lang="en-US" dirty="0" smtClean="0">
                <a:solidFill>
                  <a:sysClr val="windowText" lastClr="000000"/>
                </a:solidFill>
                <a:latin typeface="Arial" charset="0"/>
                <a:ea typeface="ＭＳ Ｐゴシック" charset="0"/>
              </a:rPr>
              <a:t>and </a:t>
            </a:r>
            <a:r>
              <a:rPr lang="en-US" dirty="0">
                <a:solidFill>
                  <a:sysClr val="windowText" lastClr="000000"/>
                </a:solidFill>
                <a:latin typeface="Arial" charset="0"/>
                <a:ea typeface="ＭＳ Ｐゴシック" charset="0"/>
              </a:rPr>
              <a:t>victim(s)</a:t>
            </a:r>
          </a:p>
          <a:p>
            <a:pPr lvl="1">
              <a:buFont typeface="Wingdings" charset="2"/>
              <a:buChar char="§"/>
            </a:pPr>
            <a:r>
              <a:rPr lang="en-US" dirty="0">
                <a:solidFill>
                  <a:sysClr val="windowText" lastClr="000000"/>
                </a:solidFill>
                <a:latin typeface="Arial" charset="0"/>
                <a:ea typeface="ＭＳ Ｐゴシック" charset="0"/>
              </a:rPr>
              <a:t>May or may not have used deadly force</a:t>
            </a:r>
          </a:p>
          <a:p>
            <a:pPr lvl="1">
              <a:buFont typeface="Wingdings" charset="2"/>
              <a:buChar char="§"/>
            </a:pPr>
            <a:r>
              <a:rPr lang="en-US" dirty="0">
                <a:solidFill>
                  <a:sysClr val="windowText" lastClr="000000"/>
                </a:solidFill>
                <a:latin typeface="Arial" charset="0"/>
                <a:ea typeface="ＭＳ Ｐゴシック" charset="0"/>
              </a:rPr>
              <a:t>No two situations alike – Highly Dynamic</a:t>
            </a:r>
          </a:p>
          <a:p>
            <a:pPr marL="114300" indent="0">
              <a:buNone/>
            </a:pPr>
            <a:endParaRPr lang="en-US" dirty="0"/>
          </a:p>
        </p:txBody>
      </p:sp>
      <p:sp>
        <p:nvSpPr>
          <p:cNvPr id="4" name="Slide Number Placeholder 3"/>
          <p:cNvSpPr>
            <a:spLocks noGrp="1"/>
          </p:cNvSpPr>
          <p:nvPr>
            <p:ph type="sldNum" sz="quarter" idx="12"/>
          </p:nvPr>
        </p:nvSpPr>
        <p:spPr/>
        <p:txBody>
          <a:bodyPr/>
          <a:lstStyle/>
          <a:p>
            <a:fld id="{F2E150F0-E1E1-433F-8A23-B732A0D91158}" type="slidenum">
              <a:rPr lang="en-US" smtClean="0"/>
              <a:t>22</a:t>
            </a:fld>
            <a:endParaRPr lang="en-US"/>
          </a:p>
        </p:txBody>
      </p:sp>
    </p:spTree>
    <p:extLst>
      <p:ext uri="{BB962C8B-B14F-4D97-AF65-F5344CB8AC3E}">
        <p14:creationId xmlns:p14="http://schemas.microsoft.com/office/powerpoint/2010/main" val="2847613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143000"/>
            <a:ext cx="6705600" cy="4590288"/>
          </a:xfrm>
        </p:spPr>
        <p:txBody>
          <a:bodyPr>
            <a:normAutofit/>
          </a:bodyPr>
          <a:lstStyle/>
          <a:p>
            <a:pPr marL="0" lvl="0" indent="-342900">
              <a:spcBef>
                <a:spcPts val="0"/>
              </a:spcBef>
              <a:buClrTx/>
              <a:buSzPct val="85000"/>
              <a:buNone/>
            </a:pPr>
            <a:r>
              <a:rPr lang="en-US" sz="2000" dirty="0">
                <a:solidFill>
                  <a:prstClr val="black">
                    <a:lumMod val="85000"/>
                    <a:lumOff val="15000"/>
                  </a:prstClr>
                </a:solidFill>
                <a:latin typeface="FuturTDem"/>
                <a:cs typeface="FuturTDem"/>
              </a:rPr>
              <a:t>Will not know if you are a threat</a:t>
            </a:r>
            <a:br>
              <a:rPr lang="en-US" sz="2000" dirty="0">
                <a:solidFill>
                  <a:prstClr val="black">
                    <a:lumMod val="85000"/>
                    <a:lumOff val="15000"/>
                  </a:prstClr>
                </a:solidFill>
                <a:latin typeface="FuturTDem"/>
                <a:cs typeface="FuturTDem"/>
              </a:rPr>
            </a:br>
            <a:endParaRPr lang="en-US" sz="900" dirty="0">
              <a:solidFill>
                <a:prstClr val="black">
                  <a:lumMod val="85000"/>
                  <a:lumOff val="15000"/>
                </a:prstClr>
              </a:solidFill>
              <a:latin typeface="FuturTDem"/>
              <a:cs typeface="FuturTDem"/>
            </a:endParaRPr>
          </a:p>
          <a:p>
            <a:pPr marL="0" lvl="0" indent="-342900">
              <a:spcBef>
                <a:spcPts val="0"/>
              </a:spcBef>
              <a:buClrTx/>
              <a:buSzPct val="85000"/>
              <a:buNone/>
            </a:pPr>
            <a:r>
              <a:rPr lang="en-US" sz="1800" dirty="0">
                <a:solidFill>
                  <a:prstClr val="black">
                    <a:lumMod val="85000"/>
                    <a:lumOff val="15000"/>
                  </a:prstClr>
                </a:solidFill>
                <a:latin typeface="FuturTDem"/>
                <a:cs typeface="FuturTDem"/>
              </a:rPr>
              <a:t>Hands kill</a:t>
            </a:r>
          </a:p>
          <a:p>
            <a:pPr marL="454025" lvl="1" indent="-222250">
              <a:spcBef>
                <a:spcPts val="0"/>
              </a:spcBef>
              <a:buClrTx/>
              <a:buSzPct val="85000"/>
              <a:buNone/>
            </a:pPr>
            <a:r>
              <a:rPr lang="en-US" sz="1800" dirty="0">
                <a:solidFill>
                  <a:prstClr val="black">
                    <a:lumMod val="85000"/>
                    <a:lumOff val="15000"/>
                  </a:prstClr>
                </a:solidFill>
                <a:latin typeface="FuturTDem"/>
                <a:cs typeface="FuturTDem"/>
              </a:rPr>
              <a:t>• </a:t>
            </a:r>
            <a:r>
              <a:rPr lang="en-US" sz="1600" dirty="0">
                <a:solidFill>
                  <a:prstClr val="black">
                    <a:lumMod val="85000"/>
                    <a:lumOff val="15000"/>
                  </a:prstClr>
                </a:solidFill>
                <a:latin typeface="FuturTDem"/>
                <a:cs typeface="FuturTDem"/>
              </a:rPr>
              <a:t>Raise your arms, spread your </a:t>
            </a:r>
            <a:r>
              <a:rPr lang="en-US" sz="1600" dirty="0" smtClean="0">
                <a:solidFill>
                  <a:prstClr val="black">
                    <a:lumMod val="85000"/>
                    <a:lumOff val="15000"/>
                  </a:prstClr>
                </a:solidFill>
                <a:latin typeface="FuturTDem"/>
                <a:cs typeface="FuturTDem"/>
              </a:rPr>
              <a:t>fingers</a:t>
            </a:r>
            <a:r>
              <a:rPr lang="en-US" sz="1600" dirty="0">
                <a:solidFill>
                  <a:prstClr val="black">
                    <a:lumMod val="85000"/>
                    <a:lumOff val="15000"/>
                  </a:prstClr>
                </a:solidFill>
                <a:latin typeface="FuturTDem"/>
                <a:cs typeface="FuturTDem"/>
              </a:rPr>
              <a:t>, show your hands as </a:t>
            </a:r>
          </a:p>
          <a:p>
            <a:pPr marL="454025" lvl="1" indent="-222250">
              <a:spcBef>
                <a:spcPts val="0"/>
              </a:spcBef>
              <a:buClrTx/>
              <a:buSzPct val="85000"/>
              <a:buNone/>
            </a:pPr>
            <a:r>
              <a:rPr lang="en-US" sz="1600" dirty="0">
                <a:solidFill>
                  <a:prstClr val="black">
                    <a:lumMod val="85000"/>
                    <a:lumOff val="15000"/>
                  </a:prstClr>
                </a:solidFill>
                <a:latin typeface="FuturTDem"/>
                <a:cs typeface="FuturTDem"/>
              </a:rPr>
              <a:t>   </a:t>
            </a:r>
            <a:r>
              <a:rPr lang="en-US" sz="1600" dirty="0" smtClean="0">
                <a:solidFill>
                  <a:prstClr val="black">
                    <a:lumMod val="85000"/>
                    <a:lumOff val="15000"/>
                  </a:prstClr>
                </a:solidFill>
                <a:latin typeface="FuturTDem"/>
                <a:cs typeface="FuturTDem"/>
              </a:rPr>
              <a:t>you </a:t>
            </a:r>
            <a:r>
              <a:rPr lang="en-US" sz="1600" dirty="0">
                <a:solidFill>
                  <a:prstClr val="black">
                    <a:lumMod val="85000"/>
                    <a:lumOff val="15000"/>
                  </a:prstClr>
                </a:solidFill>
                <a:latin typeface="FuturTDem"/>
                <a:cs typeface="FuturTDem"/>
              </a:rPr>
              <a:t>drop to the floor</a:t>
            </a:r>
            <a:r>
              <a:rPr lang="en-US" sz="1800" dirty="0">
                <a:solidFill>
                  <a:prstClr val="black">
                    <a:lumMod val="85000"/>
                    <a:lumOff val="15000"/>
                  </a:prstClr>
                </a:solidFill>
                <a:latin typeface="FuturTDem"/>
                <a:cs typeface="FuturTDem"/>
              </a:rPr>
              <a:t/>
            </a:r>
            <a:br>
              <a:rPr lang="en-US" sz="1800" dirty="0">
                <a:solidFill>
                  <a:prstClr val="black">
                    <a:lumMod val="85000"/>
                    <a:lumOff val="15000"/>
                  </a:prstClr>
                </a:solidFill>
                <a:latin typeface="FuturTDem"/>
                <a:cs typeface="FuturTDem"/>
              </a:rPr>
            </a:br>
            <a:endParaRPr lang="en-US" sz="1800" dirty="0">
              <a:solidFill>
                <a:prstClr val="black">
                  <a:lumMod val="85000"/>
                  <a:lumOff val="15000"/>
                </a:prstClr>
              </a:solidFill>
              <a:latin typeface="FuturTDem"/>
              <a:cs typeface="FuturTDem"/>
            </a:endParaRPr>
          </a:p>
          <a:p>
            <a:pPr marL="0" lvl="0" indent="-342900">
              <a:spcBef>
                <a:spcPts val="0"/>
              </a:spcBef>
              <a:buClrTx/>
              <a:buSzPct val="85000"/>
              <a:buNone/>
            </a:pPr>
            <a:r>
              <a:rPr lang="en-US" sz="1800" dirty="0">
                <a:solidFill>
                  <a:prstClr val="black">
                    <a:lumMod val="85000"/>
                    <a:lumOff val="15000"/>
                  </a:prstClr>
                </a:solidFill>
                <a:latin typeface="FuturTDem"/>
                <a:cs typeface="FuturTDem"/>
              </a:rPr>
              <a:t>If officers enter a room where </a:t>
            </a:r>
            <a:r>
              <a:rPr lang="en-US" sz="1800" dirty="0" smtClean="0">
                <a:solidFill>
                  <a:prstClr val="black">
                    <a:lumMod val="85000"/>
                    <a:lumOff val="15000"/>
                  </a:prstClr>
                </a:solidFill>
                <a:latin typeface="FuturTDem"/>
                <a:cs typeface="FuturTDem"/>
              </a:rPr>
              <a:t>you </a:t>
            </a:r>
            <a:r>
              <a:rPr lang="en-US" sz="1800" dirty="0">
                <a:solidFill>
                  <a:prstClr val="black">
                    <a:lumMod val="85000"/>
                    <a:lumOff val="15000"/>
                  </a:prstClr>
                </a:solidFill>
                <a:latin typeface="FuturTDem"/>
                <a:cs typeface="FuturTDem"/>
              </a:rPr>
              <a:t>are located</a:t>
            </a:r>
          </a:p>
          <a:p>
            <a:pPr marL="458788" lvl="1">
              <a:spcBef>
                <a:spcPts val="0"/>
              </a:spcBef>
              <a:buClrTx/>
              <a:buSzPct val="85000"/>
              <a:buNone/>
            </a:pPr>
            <a:r>
              <a:rPr lang="en-US" sz="1600" dirty="0">
                <a:solidFill>
                  <a:prstClr val="black">
                    <a:lumMod val="85000"/>
                    <a:lumOff val="15000"/>
                  </a:prstClr>
                </a:solidFill>
                <a:latin typeface="FuturTDem"/>
                <a:cs typeface="FuturTDem"/>
              </a:rPr>
              <a:t>•  Do not point at them or the </a:t>
            </a:r>
            <a:r>
              <a:rPr lang="en-US" sz="1600" dirty="0" smtClean="0">
                <a:solidFill>
                  <a:prstClr val="black">
                    <a:lumMod val="85000"/>
                    <a:lumOff val="15000"/>
                  </a:prstClr>
                </a:solidFill>
                <a:latin typeface="FuturTDem"/>
                <a:cs typeface="FuturTDem"/>
              </a:rPr>
              <a:t>shooter</a:t>
            </a:r>
            <a:endParaRPr lang="en-US" sz="1600" dirty="0">
              <a:solidFill>
                <a:prstClr val="black">
                  <a:lumMod val="85000"/>
                  <a:lumOff val="15000"/>
                </a:prstClr>
              </a:solidFill>
              <a:latin typeface="FuturTDem"/>
              <a:cs typeface="FuturTDem"/>
            </a:endParaRPr>
          </a:p>
          <a:p>
            <a:pPr marL="458788" lvl="1">
              <a:spcBef>
                <a:spcPts val="0"/>
              </a:spcBef>
              <a:buClrTx/>
              <a:buSzPct val="85000"/>
              <a:buNone/>
            </a:pPr>
            <a:r>
              <a:rPr lang="en-US" sz="1600" dirty="0">
                <a:solidFill>
                  <a:prstClr val="black">
                    <a:lumMod val="85000"/>
                    <a:lumOff val="15000"/>
                  </a:prstClr>
                </a:solidFill>
                <a:latin typeface="FuturTDem"/>
                <a:cs typeface="FuturTDem"/>
              </a:rPr>
              <a:t>•  Do  not scream or yell</a:t>
            </a:r>
          </a:p>
          <a:p>
            <a:pPr marL="458788" lvl="1">
              <a:spcBef>
                <a:spcPts val="0"/>
              </a:spcBef>
              <a:buClrTx/>
              <a:buSzPct val="85000"/>
              <a:buNone/>
            </a:pPr>
            <a:r>
              <a:rPr lang="en-US" sz="1600" dirty="0">
                <a:solidFill>
                  <a:prstClr val="black">
                    <a:lumMod val="85000"/>
                    <a:lumOff val="15000"/>
                  </a:prstClr>
                </a:solidFill>
                <a:latin typeface="FuturTDem"/>
                <a:cs typeface="FuturTDem"/>
              </a:rPr>
              <a:t>•  Be quiet and compliant</a:t>
            </a:r>
          </a:p>
          <a:p>
            <a:pPr marL="458788" lvl="1">
              <a:spcBef>
                <a:spcPts val="0"/>
              </a:spcBef>
              <a:buClrTx/>
              <a:buSzPct val="85000"/>
              <a:buNone/>
            </a:pPr>
            <a:r>
              <a:rPr lang="en-US" sz="1600" dirty="0">
                <a:solidFill>
                  <a:prstClr val="black">
                    <a:lumMod val="85000"/>
                    <a:lumOff val="15000"/>
                  </a:prstClr>
                </a:solidFill>
                <a:latin typeface="FuturTDem"/>
                <a:cs typeface="FuturTDem"/>
              </a:rPr>
              <a:t>•  Give them requested information </a:t>
            </a:r>
            <a:r>
              <a:rPr lang="en-US" sz="1600" dirty="0" smtClean="0">
                <a:solidFill>
                  <a:prstClr val="black">
                    <a:lumMod val="85000"/>
                    <a:lumOff val="15000"/>
                  </a:prstClr>
                </a:solidFill>
                <a:latin typeface="FuturTDem"/>
                <a:cs typeface="FuturTDem"/>
              </a:rPr>
              <a:t>on </a:t>
            </a:r>
            <a:r>
              <a:rPr lang="en-US" sz="1600" dirty="0">
                <a:solidFill>
                  <a:prstClr val="black">
                    <a:lumMod val="85000"/>
                    <a:lumOff val="15000"/>
                  </a:prstClr>
                </a:solidFill>
                <a:latin typeface="FuturTDem"/>
                <a:cs typeface="FuturTDem"/>
              </a:rPr>
              <a:t>the shooter</a:t>
            </a:r>
          </a:p>
          <a:p>
            <a:pPr marL="458788" lvl="2">
              <a:spcBef>
                <a:spcPts val="0"/>
              </a:spcBef>
              <a:buClrTx/>
              <a:buSzPct val="85000"/>
              <a:buNone/>
            </a:pPr>
            <a:r>
              <a:rPr lang="en-US" sz="1600" dirty="0">
                <a:solidFill>
                  <a:prstClr val="black">
                    <a:lumMod val="85000"/>
                    <a:lumOff val="15000"/>
                  </a:prstClr>
                </a:solidFill>
                <a:latin typeface="FuturTDem"/>
                <a:cs typeface="FuturTDem"/>
              </a:rPr>
              <a:t>          </a:t>
            </a:r>
            <a:r>
              <a:rPr lang="en-US" sz="1400" dirty="0">
                <a:solidFill>
                  <a:prstClr val="black">
                    <a:lumMod val="85000"/>
                    <a:lumOff val="15000"/>
                  </a:prstClr>
                </a:solidFill>
                <a:latin typeface="FuturTDem"/>
                <a:cs typeface="FuturTDem"/>
              </a:rPr>
              <a:t>Number, Description, Location, Type of weapon</a:t>
            </a:r>
          </a:p>
          <a:p>
            <a:pPr marL="114300" indent="0">
              <a:buNone/>
            </a:pPr>
            <a:endParaRPr lang="en-US" dirty="0"/>
          </a:p>
        </p:txBody>
      </p:sp>
      <p:sp>
        <p:nvSpPr>
          <p:cNvPr id="7" name="Rectangle 2"/>
          <p:cNvSpPr>
            <a:spLocks noGrp="1" noChangeArrowheads="1"/>
          </p:cNvSpPr>
          <p:nvPr>
            <p:ph type="title"/>
          </p:nvPr>
        </p:nvSpPr>
        <p:spPr bwMode="auto">
          <a:xfrm>
            <a:off x="457200" y="274638"/>
            <a:ext cx="7620000" cy="1143000"/>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ysClr val="windowText" lastClr="000000">
                    <a:lumMod val="65000"/>
                    <a:lumOff val="35000"/>
                  </a:sysClr>
                </a:solidFill>
                <a:effectLst/>
                <a:uLnTx/>
                <a:uFillTx/>
                <a:latin typeface="Impact"/>
                <a:cs typeface="Impact"/>
              </a:rPr>
              <a:t>Law Enforcement Response</a:t>
            </a:r>
          </a:p>
        </p:txBody>
      </p:sp>
      <p:pic>
        <p:nvPicPr>
          <p:cNvPr id="8" name="Content Placeholder 7" descr="slide 15.pct"/>
          <p:cNvPicPr>
            <a:picLocks noGrp="1" noChangeAspect="1"/>
          </p:cNvPicPr>
          <p:nvPr>
            <p:ph sz="half" idx="2"/>
          </p:nvPr>
        </p:nvPicPr>
        <p:blipFill>
          <a:blip r:embed="rId2"/>
          <a:stretch>
            <a:fillRect/>
          </a:stretch>
        </p:blipFill>
        <p:spPr>
          <a:xfrm>
            <a:off x="3581400" y="4214814"/>
            <a:ext cx="3886200" cy="2185986"/>
          </a:xfrm>
          <a:prstGeom prst="rect">
            <a:avLst/>
          </a:prstGeom>
        </p:spPr>
      </p:pic>
      <p:sp>
        <p:nvSpPr>
          <p:cNvPr id="9" name="Slide Number Placeholder 8"/>
          <p:cNvSpPr>
            <a:spLocks noGrp="1"/>
          </p:cNvSpPr>
          <p:nvPr>
            <p:ph type="sldNum" sz="quarter" idx="12"/>
          </p:nvPr>
        </p:nvSpPr>
        <p:spPr/>
        <p:txBody>
          <a:bodyPr/>
          <a:lstStyle/>
          <a:p>
            <a:fld id="{F2E150F0-E1E1-433F-8A23-B732A0D91158}" type="slidenum">
              <a:rPr lang="en-US" smtClean="0"/>
              <a:t>23</a:t>
            </a:fld>
            <a:endParaRPr lang="en-US"/>
          </a:p>
        </p:txBody>
      </p:sp>
    </p:spTree>
    <p:extLst>
      <p:ext uri="{BB962C8B-B14F-4D97-AF65-F5344CB8AC3E}">
        <p14:creationId xmlns:p14="http://schemas.microsoft.com/office/powerpoint/2010/main" val="163892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0" y="533400"/>
            <a:ext cx="7848600" cy="5593080"/>
          </a:xfrm>
        </p:spPr>
        <p:txBody>
          <a:bodyPr/>
          <a:lstStyle/>
          <a:p>
            <a:r>
              <a:rPr lang="en-US" dirty="0" smtClean="0"/>
              <a:t>Follow the officers direction</a:t>
            </a:r>
          </a:p>
          <a:p>
            <a:endParaRPr lang="en-US" dirty="0"/>
          </a:p>
          <a:p>
            <a:r>
              <a:rPr lang="en-US" dirty="0" smtClean="0"/>
              <a:t>Once you are out of the building and safe contact your direct supervisor and family to confirm your safety.</a:t>
            </a:r>
            <a:endParaRPr lang="en-US" dirty="0"/>
          </a:p>
        </p:txBody>
      </p:sp>
      <p:sp>
        <p:nvSpPr>
          <p:cNvPr id="5" name="Slide Number Placeholder 4"/>
          <p:cNvSpPr>
            <a:spLocks noGrp="1"/>
          </p:cNvSpPr>
          <p:nvPr>
            <p:ph type="sldNum" sz="quarter" idx="12"/>
          </p:nvPr>
        </p:nvSpPr>
        <p:spPr/>
        <p:txBody>
          <a:bodyPr/>
          <a:lstStyle/>
          <a:p>
            <a:fld id="{F2E150F0-E1E1-433F-8A23-B732A0D91158}" type="slidenum">
              <a:rPr lang="en-US" smtClean="0"/>
              <a:t>24</a:t>
            </a:fld>
            <a:endParaRPr lang="en-US"/>
          </a:p>
        </p:txBody>
      </p:sp>
    </p:spTree>
    <p:extLst>
      <p:ext uri="{BB962C8B-B14F-4D97-AF65-F5344CB8AC3E}">
        <p14:creationId xmlns:p14="http://schemas.microsoft.com/office/powerpoint/2010/main" val="3780346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1143000"/>
          </a:xfrm>
        </p:spPr>
        <p:txBody>
          <a:bodyPr/>
          <a:lstStyle/>
          <a:p>
            <a:pPr algn="ctr"/>
            <a:r>
              <a:rPr lang="en-US" dirty="0" smtClean="0"/>
              <a:t>QUESTIONS</a:t>
            </a:r>
            <a:endParaRPr lang="en-US" dirty="0"/>
          </a:p>
        </p:txBody>
      </p:sp>
      <p:sp>
        <p:nvSpPr>
          <p:cNvPr id="5" name="Slide Number Placeholder 4"/>
          <p:cNvSpPr>
            <a:spLocks noGrp="1"/>
          </p:cNvSpPr>
          <p:nvPr>
            <p:ph type="sldNum" sz="quarter" idx="12"/>
          </p:nvPr>
        </p:nvSpPr>
        <p:spPr/>
        <p:txBody>
          <a:bodyPr/>
          <a:lstStyle/>
          <a:p>
            <a:fld id="{F2E150F0-E1E1-433F-8A23-B732A0D91158}" type="slidenum">
              <a:rPr lang="en-US" smtClean="0"/>
              <a:t>25</a:t>
            </a:fld>
            <a:endParaRPr lang="en-US"/>
          </a:p>
        </p:txBody>
      </p:sp>
      <p:sp>
        <p:nvSpPr>
          <p:cNvPr id="9" name="Content Placeholder 6"/>
          <p:cNvSpPr txBox="1">
            <a:spLocks noGrp="1"/>
          </p:cNvSpPr>
          <p:nvPr>
            <p:ph sz="half" idx="2"/>
          </p:nvPr>
        </p:nvSpPr>
        <p:spPr>
          <a:xfrm>
            <a:off x="2438400" y="1371600"/>
            <a:ext cx="3657600" cy="4591050"/>
          </a:xfrm>
          <a:prstGeom prst="rect">
            <a:avLst/>
          </a:prstGeom>
          <a:noFill/>
        </p:spPr>
        <p:txBody>
          <a:bodyPr wrap="square" rtlCol="0">
            <a:spAutoFit/>
          </a:bodyPr>
          <a:lstStyle/>
          <a:p>
            <a:r>
              <a:rPr lang="en-US" sz="30000" b="1" dirty="0" smtClean="0">
                <a:solidFill>
                  <a:srgbClr val="417C27"/>
                </a:solidFill>
              </a:rPr>
              <a:t>?</a:t>
            </a:r>
            <a:endParaRPr lang="en-US" sz="30000" b="1" dirty="0">
              <a:solidFill>
                <a:srgbClr val="417C27"/>
              </a:solidFill>
            </a:endParaRPr>
          </a:p>
        </p:txBody>
      </p:sp>
    </p:spTree>
    <p:extLst>
      <p:ext uri="{BB962C8B-B14F-4D97-AF65-F5344CB8AC3E}">
        <p14:creationId xmlns:p14="http://schemas.microsoft.com/office/powerpoint/2010/main" val="135168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a:spcBef>
                <a:spcPts val="0"/>
              </a:spcBef>
              <a:buNone/>
            </a:pPr>
            <a:r>
              <a:rPr lang="en-US" dirty="0">
                <a:solidFill>
                  <a:schemeClr val="bg1">
                    <a:lumMod val="85000"/>
                    <a:lumOff val="15000"/>
                  </a:schemeClr>
                </a:solidFill>
                <a:latin typeface="FuturTDem"/>
                <a:cs typeface="FuturTDem"/>
              </a:rPr>
              <a:t>A protective shield comprised of:</a:t>
            </a:r>
            <a:br>
              <a:rPr lang="en-US" dirty="0">
                <a:solidFill>
                  <a:schemeClr val="bg1">
                    <a:lumMod val="85000"/>
                    <a:lumOff val="15000"/>
                  </a:schemeClr>
                </a:solidFill>
                <a:latin typeface="FuturTDem"/>
                <a:cs typeface="FuturTDem"/>
              </a:rPr>
            </a:br>
            <a:endParaRPr lang="en-US" dirty="0">
              <a:solidFill>
                <a:schemeClr val="bg1">
                  <a:lumMod val="85000"/>
                  <a:lumOff val="15000"/>
                </a:schemeClr>
              </a:solidFill>
              <a:latin typeface="FuturTDem"/>
              <a:cs typeface="FuturTDem"/>
            </a:endParaRPr>
          </a:p>
          <a:p>
            <a:pPr marL="0">
              <a:spcBef>
                <a:spcPts val="0"/>
              </a:spcBef>
              <a:buNone/>
            </a:pPr>
            <a:r>
              <a:rPr lang="en-US" dirty="0">
                <a:solidFill>
                  <a:schemeClr val="bg1">
                    <a:lumMod val="85000"/>
                    <a:lumOff val="15000"/>
                  </a:schemeClr>
                </a:solidFill>
                <a:latin typeface="FuturTDem"/>
                <a:cs typeface="FuturTDem"/>
              </a:rPr>
              <a:t>  </a:t>
            </a:r>
            <a:r>
              <a:rPr lang="en-US" sz="2400" dirty="0">
                <a:solidFill>
                  <a:schemeClr val="bg1">
                    <a:lumMod val="85000"/>
                    <a:lumOff val="15000"/>
                  </a:schemeClr>
                </a:solidFill>
                <a:latin typeface="FuturTDem"/>
                <a:cs typeface="FuturTDem"/>
              </a:rPr>
              <a:t>Awareness</a:t>
            </a:r>
            <a:br>
              <a:rPr lang="en-US" sz="2400" dirty="0">
                <a:solidFill>
                  <a:schemeClr val="bg1">
                    <a:lumMod val="85000"/>
                    <a:lumOff val="15000"/>
                  </a:schemeClr>
                </a:solidFill>
                <a:latin typeface="FuturTDem"/>
                <a:cs typeface="FuturTDem"/>
              </a:rPr>
            </a:br>
            <a:endParaRPr lang="en-US" sz="2400" dirty="0">
              <a:solidFill>
                <a:schemeClr val="bg1">
                  <a:lumMod val="85000"/>
                  <a:lumOff val="15000"/>
                </a:schemeClr>
              </a:solidFill>
              <a:latin typeface="FuturTDem"/>
              <a:cs typeface="FuturTDem"/>
            </a:endParaRPr>
          </a:p>
          <a:p>
            <a:pPr marL="0">
              <a:spcBef>
                <a:spcPts val="0"/>
              </a:spcBef>
              <a:buNone/>
            </a:pPr>
            <a:r>
              <a:rPr lang="en-US" sz="2400" dirty="0">
                <a:solidFill>
                  <a:schemeClr val="bg1">
                    <a:lumMod val="85000"/>
                    <a:lumOff val="15000"/>
                  </a:schemeClr>
                </a:solidFill>
                <a:latin typeface="FuturTDem"/>
                <a:cs typeface="FuturTDem"/>
              </a:rPr>
              <a:t>   Preparation</a:t>
            </a:r>
            <a:br>
              <a:rPr lang="en-US" sz="2400" dirty="0">
                <a:solidFill>
                  <a:schemeClr val="bg1">
                    <a:lumMod val="85000"/>
                    <a:lumOff val="15000"/>
                  </a:schemeClr>
                </a:solidFill>
                <a:latin typeface="FuturTDem"/>
                <a:cs typeface="FuturTDem"/>
              </a:rPr>
            </a:br>
            <a:endParaRPr lang="en-US" sz="2400" dirty="0">
              <a:solidFill>
                <a:schemeClr val="bg1">
                  <a:lumMod val="85000"/>
                  <a:lumOff val="15000"/>
                </a:schemeClr>
              </a:solidFill>
              <a:latin typeface="FuturTDem"/>
              <a:cs typeface="FuturTDem"/>
            </a:endParaRPr>
          </a:p>
          <a:p>
            <a:pPr marL="0" lvl="1">
              <a:spcBef>
                <a:spcPts val="0"/>
              </a:spcBef>
              <a:buSzPct val="85000"/>
              <a:buNone/>
            </a:pPr>
            <a:r>
              <a:rPr lang="en-US" dirty="0">
                <a:solidFill>
                  <a:schemeClr val="bg1">
                    <a:lumMod val="85000"/>
                    <a:lumOff val="15000"/>
                  </a:schemeClr>
                </a:solidFill>
                <a:latin typeface="FuturTDem"/>
                <a:cs typeface="FuturTDem"/>
              </a:rPr>
              <a:t>   Rehearsa</a:t>
            </a:r>
            <a:r>
              <a:rPr lang="en-US" dirty="0">
                <a:solidFill>
                  <a:schemeClr val="bg1">
                    <a:lumMod val="85000"/>
                    <a:lumOff val="15000"/>
                  </a:schemeClr>
                </a:solidFill>
                <a:latin typeface="Lucida Sans" pitchFamily="34" charset="0"/>
              </a:rPr>
              <a:t>l</a:t>
            </a:r>
            <a:endParaRPr lang="en-US" dirty="0"/>
          </a:p>
        </p:txBody>
      </p:sp>
      <p:sp>
        <p:nvSpPr>
          <p:cNvPr id="5" name="Rectangle 2"/>
          <p:cNvSpPr>
            <a:spLocks noGrp="1" noChangeArrowheads="1"/>
          </p:cNvSpPr>
          <p:nvPr>
            <p:ph type="title"/>
          </p:nvPr>
        </p:nvSpPr>
        <p:spPr bwMode="auto">
          <a:xfrm>
            <a:off x="457200" y="274638"/>
            <a:ext cx="7620000" cy="639762"/>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ysClr val="windowText" lastClr="000000">
                    <a:lumMod val="65000"/>
                    <a:lumOff val="35000"/>
                  </a:sysClr>
                </a:solidFill>
                <a:effectLst/>
                <a:uLnTx/>
                <a:uFillTx/>
                <a:latin typeface="Impact"/>
                <a:cs typeface="Impact"/>
              </a:rPr>
              <a:t>Survival Mindset</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14800" y="2590800"/>
            <a:ext cx="3657600" cy="2661897"/>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393478"/>
            <a:ext cx="6019800" cy="432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F2E150F0-E1E1-433F-8A23-B732A0D91158}" type="slidenum">
              <a:rPr lang="en-US" smtClean="0"/>
              <a:t>3</a:t>
            </a:fld>
            <a:endParaRPr lang="en-US"/>
          </a:p>
        </p:txBody>
      </p:sp>
    </p:spTree>
    <p:extLst>
      <p:ext uri="{BB962C8B-B14F-4D97-AF65-F5344CB8AC3E}">
        <p14:creationId xmlns:p14="http://schemas.microsoft.com/office/powerpoint/2010/main" val="297259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spc="0" dirty="0">
                <a:solidFill>
                  <a:prstClr val="black">
                    <a:lumMod val="65000"/>
                    <a:lumOff val="35000"/>
                  </a:prstClr>
                </a:solidFill>
                <a:latin typeface="Impact"/>
                <a:cs typeface="Impact"/>
              </a:rPr>
              <a:t>Awareness</a:t>
            </a:r>
            <a:endParaRPr lang="en-US" dirty="0"/>
          </a:p>
        </p:txBody>
      </p:sp>
      <p:sp>
        <p:nvSpPr>
          <p:cNvPr id="3" name="Content Placeholder 2"/>
          <p:cNvSpPr>
            <a:spLocks noGrp="1"/>
          </p:cNvSpPr>
          <p:nvPr>
            <p:ph sz="half" idx="1"/>
          </p:nvPr>
        </p:nvSpPr>
        <p:spPr/>
        <p:txBody>
          <a:bodyPr/>
          <a:lstStyle/>
          <a:p>
            <a:pPr lvl="0" indent="-342900">
              <a:buClrTx/>
              <a:buSzPct val="85000"/>
              <a:buFont typeface="Arial"/>
              <a:buChar char="•"/>
            </a:pPr>
            <a:r>
              <a:rPr lang="en-US" sz="2000" dirty="0">
                <a:solidFill>
                  <a:prstClr val="black">
                    <a:lumMod val="85000"/>
                    <a:lumOff val="15000"/>
                  </a:prstClr>
                </a:solidFill>
                <a:latin typeface="FuturTDem"/>
                <a:cs typeface="FuturTDem"/>
              </a:rPr>
              <a:t>Workplace violence can happen anywhere and to anyone</a:t>
            </a:r>
          </a:p>
          <a:p>
            <a:pPr lvl="0" indent="-342900">
              <a:buClrTx/>
              <a:buSzPct val="85000"/>
              <a:buFont typeface="Arial"/>
              <a:buChar char="•"/>
            </a:pPr>
            <a:endParaRPr lang="en-US" sz="2000" dirty="0">
              <a:solidFill>
                <a:prstClr val="black">
                  <a:lumMod val="85000"/>
                  <a:lumOff val="15000"/>
                </a:prstClr>
              </a:solidFill>
              <a:latin typeface="FuturTDem"/>
              <a:cs typeface="FuturTDem"/>
            </a:endParaRPr>
          </a:p>
          <a:p>
            <a:pPr lvl="0" indent="-342900">
              <a:buClrTx/>
              <a:buSzPct val="85000"/>
              <a:buFont typeface="Arial"/>
              <a:buChar char="•"/>
            </a:pPr>
            <a:r>
              <a:rPr lang="en-US" sz="2000" dirty="0">
                <a:solidFill>
                  <a:prstClr val="black">
                    <a:lumMod val="85000"/>
                    <a:lumOff val="15000"/>
                  </a:prstClr>
                </a:solidFill>
                <a:latin typeface="FuturTDem"/>
                <a:cs typeface="FuturTDem"/>
              </a:rPr>
              <a:t>Basic understanding of an active shooter situation</a:t>
            </a:r>
          </a:p>
          <a:p>
            <a:pPr lvl="0" indent="-342900">
              <a:buClrTx/>
              <a:buSzPct val="85000"/>
              <a:buFont typeface="Arial"/>
              <a:buChar char="•"/>
            </a:pPr>
            <a:endParaRPr lang="en-US" sz="2000" dirty="0">
              <a:solidFill>
                <a:prstClr val="black">
                  <a:lumMod val="85000"/>
                  <a:lumOff val="15000"/>
                </a:prstClr>
              </a:solidFill>
              <a:latin typeface="FuturTDem"/>
              <a:cs typeface="FuturTDem"/>
            </a:endParaRPr>
          </a:p>
          <a:p>
            <a:pPr lvl="0" indent="-342900">
              <a:buClrTx/>
              <a:buSzPct val="85000"/>
              <a:buFont typeface="Arial"/>
              <a:buChar char="•"/>
            </a:pPr>
            <a:r>
              <a:rPr lang="en-US" sz="2000" dirty="0">
                <a:solidFill>
                  <a:prstClr val="black">
                    <a:lumMod val="85000"/>
                    <a:lumOff val="15000"/>
                  </a:prstClr>
                </a:solidFill>
                <a:latin typeface="FuturTDem"/>
                <a:cs typeface="FuturTDem"/>
              </a:rPr>
              <a:t>Recognizing changes that may reflect a potential for a problem in the making</a:t>
            </a:r>
          </a:p>
          <a:p>
            <a:pPr marL="114300" indent="0">
              <a:buNone/>
            </a:pPr>
            <a:endParaRPr lang="en-US" dirty="0"/>
          </a:p>
        </p:txBody>
      </p:sp>
      <p:pic>
        <p:nvPicPr>
          <p:cNvPr id="307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2482803"/>
            <a:ext cx="3657600" cy="269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F2E150F0-E1E1-433F-8A23-B732A0D91158}" type="slidenum">
              <a:rPr lang="en-US" smtClean="0"/>
              <a:t>4</a:t>
            </a:fld>
            <a:endParaRPr lang="en-US"/>
          </a:p>
        </p:txBody>
      </p:sp>
    </p:spTree>
    <p:extLst>
      <p:ext uri="{BB962C8B-B14F-4D97-AF65-F5344CB8AC3E}">
        <p14:creationId xmlns:p14="http://schemas.microsoft.com/office/powerpoint/2010/main" val="1221658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indent="-342900">
              <a:buClrTx/>
              <a:buSzPct val="85000"/>
              <a:buFont typeface="Arial"/>
              <a:buChar char="•"/>
            </a:pPr>
            <a:r>
              <a:rPr lang="en-US" sz="2400" dirty="0">
                <a:solidFill>
                  <a:prstClr val="black">
                    <a:lumMod val="85000"/>
                    <a:lumOff val="15000"/>
                  </a:prstClr>
                </a:solidFill>
                <a:latin typeface="FuturTDem"/>
                <a:cs typeface="FuturTDem"/>
              </a:rPr>
              <a:t>Look at your work environment through a survival lens</a:t>
            </a:r>
          </a:p>
          <a:p>
            <a:pPr lvl="0" indent="-342900">
              <a:buClrTx/>
              <a:buSzPct val="85000"/>
              <a:buFont typeface="Arial"/>
              <a:buChar char="•"/>
            </a:pPr>
            <a:endParaRPr lang="en-US" sz="2400" dirty="0">
              <a:solidFill>
                <a:prstClr val="black">
                  <a:lumMod val="85000"/>
                  <a:lumOff val="15000"/>
                </a:prstClr>
              </a:solidFill>
              <a:latin typeface="FuturTDem"/>
              <a:cs typeface="FuturTDem"/>
            </a:endParaRPr>
          </a:p>
          <a:p>
            <a:pPr lvl="0" indent="-342900">
              <a:buClrTx/>
              <a:buSzPct val="85000"/>
              <a:buFont typeface="Arial"/>
              <a:buChar char="•"/>
            </a:pPr>
            <a:r>
              <a:rPr lang="en-US" sz="2400" dirty="0">
                <a:solidFill>
                  <a:prstClr val="black">
                    <a:lumMod val="85000"/>
                    <a:lumOff val="15000"/>
                  </a:prstClr>
                </a:solidFill>
                <a:latin typeface="FuturTDem"/>
                <a:cs typeface="FuturTDem"/>
              </a:rPr>
              <a:t>Ask yourself the “</a:t>
            </a:r>
            <a:r>
              <a:rPr lang="en-US" sz="2400" b="1" dirty="0">
                <a:solidFill>
                  <a:prstClr val="black">
                    <a:lumMod val="85000"/>
                    <a:lumOff val="15000"/>
                  </a:prstClr>
                </a:solidFill>
                <a:latin typeface="FuturTDem"/>
                <a:cs typeface="FuturTDem"/>
              </a:rPr>
              <a:t>what-if</a:t>
            </a:r>
            <a:r>
              <a:rPr lang="en-US" sz="2400" dirty="0">
                <a:solidFill>
                  <a:prstClr val="black">
                    <a:lumMod val="85000"/>
                    <a:lumOff val="15000"/>
                  </a:prstClr>
                </a:solidFill>
                <a:latin typeface="FuturTDem"/>
                <a:cs typeface="FuturTDem"/>
              </a:rPr>
              <a:t>” questions</a:t>
            </a:r>
          </a:p>
          <a:p>
            <a:pPr lvl="0" indent="-342900">
              <a:buClrTx/>
              <a:buSzPct val="85000"/>
              <a:buFont typeface="Arial"/>
              <a:buChar char="•"/>
            </a:pPr>
            <a:endParaRPr lang="en-US" sz="2400" dirty="0">
              <a:solidFill>
                <a:prstClr val="black">
                  <a:lumMod val="85000"/>
                  <a:lumOff val="15000"/>
                </a:prstClr>
              </a:solidFill>
              <a:latin typeface="FuturTDem"/>
              <a:cs typeface="FuturTDem"/>
            </a:endParaRPr>
          </a:p>
          <a:p>
            <a:pPr lvl="0" indent="-342900">
              <a:buClrTx/>
              <a:buSzPct val="85000"/>
              <a:buFont typeface="Arial"/>
              <a:buChar char="•"/>
            </a:pPr>
            <a:r>
              <a:rPr lang="en-US" sz="2400" dirty="0">
                <a:solidFill>
                  <a:prstClr val="black">
                    <a:lumMod val="85000"/>
                    <a:lumOff val="15000"/>
                  </a:prstClr>
                </a:solidFill>
                <a:latin typeface="FuturTDem"/>
                <a:cs typeface="FuturTDem"/>
              </a:rPr>
              <a:t>Prepare mentally and emotionally to survive</a:t>
            </a:r>
          </a:p>
          <a:p>
            <a:pPr marL="114300" indent="0">
              <a:buNone/>
            </a:pPr>
            <a:endParaRPr lang="en-US" dirty="0"/>
          </a:p>
        </p:txBody>
      </p:sp>
      <p:sp>
        <p:nvSpPr>
          <p:cNvPr id="5" name="Rectangle 2"/>
          <p:cNvSpPr>
            <a:spLocks noGrp="1" noChangeArrowheads="1"/>
          </p:cNvSpPr>
          <p:nvPr>
            <p:ph type="title"/>
          </p:nvPr>
        </p:nvSpPr>
        <p:spPr bwMode="auto">
          <a:xfrm>
            <a:off x="457200" y="274638"/>
            <a:ext cx="7620000" cy="868362"/>
          </a:xfrm>
          <a:prstGeom prst="rect">
            <a:avLst/>
          </a:prstGeom>
          <a:noFill/>
          <a:ln>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ysClr val="windowText" lastClr="000000">
                    <a:lumMod val="65000"/>
                    <a:lumOff val="35000"/>
                  </a:sysClr>
                </a:solidFill>
                <a:effectLst/>
                <a:uLnTx/>
                <a:uFillTx/>
                <a:latin typeface="Impact"/>
                <a:cs typeface="Impact"/>
              </a:rPr>
              <a:t>Preparation</a:t>
            </a:r>
            <a:endParaRPr kumimoji="0" lang="en-US" sz="1800" b="0" i="0" u="none" strike="noStrike" kern="0" cap="none" spc="0" normalizeH="0" baseline="0" noProof="0" dirty="0" smtClean="0">
              <a:ln>
                <a:noFill/>
              </a:ln>
              <a:solidFill>
                <a:sysClr val="windowText" lastClr="000000"/>
              </a:solidFill>
              <a:effectLst/>
              <a:uLnTx/>
              <a:uFillTx/>
              <a:latin typeface="Lucida Sans Unicode" pitchFamily="34" charset="0"/>
              <a:cs typeface="Lucida Sans Unicode" pitchFamily="34" charset="0"/>
            </a:endParaRPr>
          </a:p>
        </p:txBody>
      </p:sp>
      <p:pic>
        <p:nvPicPr>
          <p:cNvPr id="6" name="Picture 6" descr="Survival Mindse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16037" r="6982"/>
          <a:stretch>
            <a:fillRect/>
          </a:stretch>
        </p:blipFill>
        <p:spPr bwMode="auto">
          <a:xfrm>
            <a:off x="4419734" y="1944351"/>
            <a:ext cx="3657331" cy="377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F2E150F0-E1E1-433F-8A23-B732A0D91158}" type="slidenum">
              <a:rPr lang="en-US" smtClean="0"/>
              <a:t>5</a:t>
            </a:fld>
            <a:endParaRPr lang="en-US"/>
          </a:p>
        </p:txBody>
      </p:sp>
    </p:spTree>
    <p:extLst>
      <p:ext uri="{BB962C8B-B14F-4D97-AF65-F5344CB8AC3E}">
        <p14:creationId xmlns:p14="http://schemas.microsoft.com/office/powerpoint/2010/main" val="216343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spc="0" dirty="0">
                <a:solidFill>
                  <a:prstClr val="black">
                    <a:lumMod val="65000"/>
                    <a:lumOff val="35000"/>
                  </a:prstClr>
                </a:solidFill>
                <a:latin typeface="Impact"/>
                <a:cs typeface="Impact"/>
              </a:rPr>
              <a:t>Rehearsal</a:t>
            </a:r>
            <a:endParaRPr lang="en-US" dirty="0"/>
          </a:p>
        </p:txBody>
      </p:sp>
      <p:sp>
        <p:nvSpPr>
          <p:cNvPr id="3" name="Content Placeholder 2"/>
          <p:cNvSpPr>
            <a:spLocks noGrp="1"/>
          </p:cNvSpPr>
          <p:nvPr>
            <p:ph idx="1"/>
          </p:nvPr>
        </p:nvSpPr>
        <p:spPr>
          <a:xfrm>
            <a:off x="457200" y="1600200"/>
            <a:ext cx="7620000" cy="4191000"/>
          </a:xfrm>
        </p:spPr>
        <p:txBody>
          <a:bodyPr/>
          <a:lstStyle/>
          <a:p>
            <a:pPr lvl="0" indent="-342900">
              <a:buClrTx/>
              <a:buSzPct val="85000"/>
              <a:buNone/>
            </a:pPr>
            <a:r>
              <a:rPr lang="en-US" sz="2400" dirty="0">
                <a:solidFill>
                  <a:prstClr val="black">
                    <a:lumMod val="85000"/>
                    <a:lumOff val="15000"/>
                  </a:prstClr>
                </a:solidFill>
                <a:latin typeface="FuturTDem"/>
                <a:cs typeface="FuturTDem"/>
              </a:rPr>
              <a:t>Practice your plan</a:t>
            </a:r>
            <a:br>
              <a:rPr lang="en-US" sz="2400" dirty="0">
                <a:solidFill>
                  <a:prstClr val="black">
                    <a:lumMod val="85000"/>
                    <a:lumOff val="15000"/>
                  </a:prstClr>
                </a:solidFill>
                <a:latin typeface="FuturTDem"/>
                <a:cs typeface="FuturTDem"/>
              </a:rPr>
            </a:br>
            <a:endParaRPr lang="en-US" sz="2400" dirty="0">
              <a:solidFill>
                <a:prstClr val="black">
                  <a:lumMod val="85000"/>
                  <a:lumOff val="15000"/>
                </a:prstClr>
              </a:solidFill>
              <a:latin typeface="FuturTDem"/>
              <a:cs typeface="FuturTDem"/>
            </a:endParaRPr>
          </a:p>
          <a:p>
            <a:pPr marL="742950" lvl="1" indent="-285750">
              <a:buClrTx/>
              <a:buSzPct val="85000"/>
              <a:buFont typeface="Arial"/>
              <a:buChar char="•"/>
            </a:pPr>
            <a:r>
              <a:rPr lang="en-US" dirty="0">
                <a:solidFill>
                  <a:prstClr val="black">
                    <a:lumMod val="85000"/>
                    <a:lumOff val="15000"/>
                  </a:prstClr>
                </a:solidFill>
                <a:latin typeface="FuturTDem"/>
                <a:cs typeface="FuturTDem"/>
              </a:rPr>
              <a:t>Mentally &amp; Physically walk through your “</a:t>
            </a:r>
            <a:r>
              <a:rPr lang="en-US" b="1" dirty="0">
                <a:solidFill>
                  <a:prstClr val="black">
                    <a:lumMod val="85000"/>
                    <a:lumOff val="15000"/>
                  </a:prstClr>
                </a:solidFill>
                <a:latin typeface="FuturTDem"/>
                <a:cs typeface="FuturTDem"/>
              </a:rPr>
              <a:t>what-if</a:t>
            </a:r>
            <a:r>
              <a:rPr lang="en-US" dirty="0">
                <a:solidFill>
                  <a:prstClr val="black">
                    <a:lumMod val="85000"/>
                    <a:lumOff val="15000"/>
                  </a:prstClr>
                </a:solidFill>
                <a:latin typeface="FuturTDem"/>
                <a:cs typeface="FuturTDem"/>
              </a:rPr>
              <a:t>” plan</a:t>
            </a:r>
          </a:p>
          <a:p>
            <a:pPr marL="742950" lvl="1" indent="-285750">
              <a:buClrTx/>
              <a:buSzPct val="85000"/>
              <a:buFont typeface="Arial"/>
              <a:buChar char="•"/>
            </a:pPr>
            <a:r>
              <a:rPr lang="en-US" dirty="0">
                <a:solidFill>
                  <a:prstClr val="black">
                    <a:lumMod val="85000"/>
                    <a:lumOff val="15000"/>
                  </a:prstClr>
                </a:solidFill>
                <a:latin typeface="FuturTDem"/>
                <a:cs typeface="FuturTDem"/>
              </a:rPr>
              <a:t>Reduces response time… Builds confidence</a:t>
            </a:r>
          </a:p>
          <a:p>
            <a:pPr lvl="0" indent="-342900">
              <a:buClrTx/>
              <a:buSzPct val="85000"/>
              <a:buFont typeface="Arial"/>
              <a:buChar char="•"/>
            </a:pPr>
            <a:endParaRPr lang="en-US" sz="2400" dirty="0">
              <a:solidFill>
                <a:prstClr val="black">
                  <a:lumMod val="85000"/>
                  <a:lumOff val="15000"/>
                </a:prstClr>
              </a:solidFill>
              <a:latin typeface="FuturTDem"/>
              <a:cs typeface="FuturTDem"/>
            </a:endParaRPr>
          </a:p>
          <a:p>
            <a:pPr lvl="0" indent="-342900">
              <a:buClrTx/>
              <a:buSzPct val="85000"/>
              <a:buNone/>
            </a:pPr>
            <a:r>
              <a:rPr lang="en-US" sz="2400" dirty="0">
                <a:solidFill>
                  <a:prstClr val="black">
                    <a:lumMod val="85000"/>
                    <a:lumOff val="15000"/>
                  </a:prstClr>
                </a:solidFill>
                <a:latin typeface="FuturTDem"/>
                <a:cs typeface="FuturTDem"/>
              </a:rPr>
              <a:t>Serves as a survival “inoculation”</a:t>
            </a:r>
          </a:p>
          <a:p>
            <a:pPr lvl="0" indent="-342900">
              <a:buClrTx/>
              <a:buSzPct val="85000"/>
              <a:buFont typeface="Arial"/>
              <a:buChar char="•"/>
            </a:pPr>
            <a:endParaRPr lang="en-US" sz="2400" dirty="0">
              <a:solidFill>
                <a:prstClr val="black">
                  <a:lumMod val="85000"/>
                  <a:lumOff val="15000"/>
                </a:prstClr>
              </a:solidFill>
              <a:latin typeface="FuturTDem"/>
              <a:cs typeface="FuturTDem"/>
            </a:endParaRPr>
          </a:p>
          <a:p>
            <a:pPr marL="0" lvl="0" indent="0">
              <a:buClrTx/>
              <a:buSzPct val="85000"/>
              <a:buNone/>
            </a:pPr>
            <a:r>
              <a:rPr lang="en-US" sz="2400" dirty="0">
                <a:solidFill>
                  <a:prstClr val="black">
                    <a:lumMod val="85000"/>
                    <a:lumOff val="15000"/>
                  </a:prstClr>
                </a:solidFill>
                <a:latin typeface="FuturTDem"/>
                <a:cs typeface="FuturTDem"/>
              </a:rPr>
              <a:t>Integrates your specific policies and procedures for responding to a critical incident</a:t>
            </a:r>
          </a:p>
          <a:p>
            <a:pPr marL="114300" indent="0">
              <a:buNone/>
            </a:pPr>
            <a:endParaRPr lang="en-US" dirty="0"/>
          </a:p>
        </p:txBody>
      </p:sp>
      <p:sp>
        <p:nvSpPr>
          <p:cNvPr id="4" name="Slide Number Placeholder 3"/>
          <p:cNvSpPr>
            <a:spLocks noGrp="1"/>
          </p:cNvSpPr>
          <p:nvPr>
            <p:ph type="sldNum" sz="quarter" idx="12"/>
          </p:nvPr>
        </p:nvSpPr>
        <p:spPr/>
        <p:txBody>
          <a:bodyPr/>
          <a:lstStyle/>
          <a:p>
            <a:fld id="{F2E150F0-E1E1-433F-8A23-B732A0D91158}" type="slidenum">
              <a:rPr lang="en-US" smtClean="0"/>
              <a:t>6</a:t>
            </a:fld>
            <a:endParaRPr lang="en-US"/>
          </a:p>
        </p:txBody>
      </p:sp>
    </p:spTree>
    <p:extLst>
      <p:ext uri="{BB962C8B-B14F-4D97-AF65-F5344CB8AC3E}">
        <p14:creationId xmlns:p14="http://schemas.microsoft.com/office/powerpoint/2010/main" val="355839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spc="0" dirty="0">
                <a:solidFill>
                  <a:prstClr val="black">
                    <a:lumMod val="65000"/>
                    <a:lumOff val="35000"/>
                  </a:prstClr>
                </a:solidFill>
                <a:latin typeface="Impact"/>
                <a:cs typeface="Impact"/>
              </a:rPr>
              <a:t>Trained vs. Untrained</a:t>
            </a:r>
            <a:endParaRPr lang="en-US" dirty="0"/>
          </a:p>
        </p:txBody>
      </p:sp>
      <p:sp>
        <p:nvSpPr>
          <p:cNvPr id="3" name="Content Placeholder 2"/>
          <p:cNvSpPr>
            <a:spLocks noGrp="1"/>
          </p:cNvSpPr>
          <p:nvPr>
            <p:ph idx="1"/>
          </p:nvPr>
        </p:nvSpPr>
        <p:spPr>
          <a:xfrm>
            <a:off x="457200" y="1600200"/>
            <a:ext cx="7620000" cy="4038600"/>
          </a:xfrm>
        </p:spPr>
        <p:txBody>
          <a:bodyPr/>
          <a:lstStyle/>
          <a:p>
            <a:pPr marL="0" lvl="0" indent="0" algn="ctr">
              <a:spcBef>
                <a:spcPts val="0"/>
              </a:spcBef>
              <a:buClrTx/>
              <a:buNone/>
            </a:pPr>
            <a:endParaRPr lang="en-US" sz="2400" dirty="0" smtClean="0">
              <a:solidFill>
                <a:prstClr val="black">
                  <a:lumMod val="85000"/>
                  <a:lumOff val="15000"/>
                </a:prstClr>
              </a:solidFill>
              <a:latin typeface="FuturTDem"/>
              <a:cs typeface="FuturTDem"/>
            </a:endParaRPr>
          </a:p>
          <a:p>
            <a:pPr marL="0" lvl="0" indent="0" algn="ctr">
              <a:spcBef>
                <a:spcPts val="0"/>
              </a:spcBef>
              <a:buClrTx/>
              <a:buNone/>
            </a:pPr>
            <a:r>
              <a:rPr lang="en-US" sz="2400" dirty="0" smtClean="0">
                <a:solidFill>
                  <a:prstClr val="black">
                    <a:lumMod val="85000"/>
                    <a:lumOff val="15000"/>
                  </a:prstClr>
                </a:solidFill>
                <a:latin typeface="FuturTDem"/>
                <a:cs typeface="FuturTDem"/>
              </a:rPr>
              <a:t>Typical </a:t>
            </a:r>
            <a:r>
              <a:rPr lang="en-US" sz="2400" dirty="0">
                <a:solidFill>
                  <a:prstClr val="black">
                    <a:lumMod val="85000"/>
                    <a:lumOff val="15000"/>
                  </a:prstClr>
                </a:solidFill>
                <a:latin typeface="FuturTDem"/>
                <a:cs typeface="FuturTDem"/>
              </a:rPr>
              <a:t>Responses</a:t>
            </a:r>
          </a:p>
          <a:p>
            <a:pPr marL="11430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0"/>
            <a:ext cx="6096000"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F2E150F0-E1E1-433F-8A23-B732A0D91158}" type="slidenum">
              <a:rPr lang="en-US" smtClean="0"/>
              <a:t>7</a:t>
            </a:fld>
            <a:endParaRPr lang="en-US"/>
          </a:p>
        </p:txBody>
      </p:sp>
    </p:spTree>
    <p:extLst>
      <p:ext uri="{BB962C8B-B14F-4D97-AF65-F5344CB8AC3E}">
        <p14:creationId xmlns:p14="http://schemas.microsoft.com/office/powerpoint/2010/main" val="137948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spc="0" dirty="0">
                <a:solidFill>
                  <a:prstClr val="black">
                    <a:lumMod val="65000"/>
                    <a:lumOff val="35000"/>
                  </a:prstClr>
                </a:solidFill>
                <a:latin typeface="Impact"/>
                <a:cs typeface="Impact"/>
              </a:rPr>
              <a:t>Response Measures</a:t>
            </a:r>
            <a:endParaRPr lang="en-US" dirty="0"/>
          </a:p>
        </p:txBody>
      </p:sp>
      <p:sp>
        <p:nvSpPr>
          <p:cNvPr id="3" name="Content Placeholder 2"/>
          <p:cNvSpPr>
            <a:spLocks noGrp="1"/>
          </p:cNvSpPr>
          <p:nvPr>
            <p:ph idx="1"/>
          </p:nvPr>
        </p:nvSpPr>
        <p:spPr/>
        <p:txBody>
          <a:bodyPr/>
          <a:lstStyle/>
          <a:p>
            <a:pPr marL="0" lvl="0" indent="-342900" algn="ctr">
              <a:spcBef>
                <a:spcPts val="0"/>
              </a:spcBef>
              <a:buClrTx/>
              <a:buSzPct val="85000"/>
              <a:buNone/>
            </a:pPr>
            <a:r>
              <a:rPr lang="en-US" sz="2800" b="1" dirty="0">
                <a:solidFill>
                  <a:srgbClr val="800000"/>
                </a:solidFill>
                <a:latin typeface="FuturTDem"/>
                <a:cs typeface="FuturTDem"/>
              </a:rPr>
              <a:t>ACCEPT</a:t>
            </a:r>
            <a:endParaRPr lang="en-US" sz="2000" b="1" dirty="0">
              <a:solidFill>
                <a:srgbClr val="800000"/>
              </a:solidFill>
              <a:latin typeface="FuturTDem"/>
              <a:cs typeface="FuturTDem"/>
            </a:endParaRPr>
          </a:p>
          <a:p>
            <a:pPr marL="0" lvl="0" indent="-342900">
              <a:spcBef>
                <a:spcPts val="0"/>
              </a:spcBef>
              <a:buClrTx/>
              <a:buSzPct val="85000"/>
              <a:buNone/>
            </a:pPr>
            <a:endParaRPr lang="en-US" sz="2000" dirty="0">
              <a:solidFill>
                <a:prstClr val="black">
                  <a:lumMod val="85000"/>
                  <a:lumOff val="15000"/>
                </a:prstClr>
              </a:solidFill>
              <a:latin typeface="FuturTDem"/>
              <a:cs typeface="FuturTDem"/>
            </a:endParaRPr>
          </a:p>
          <a:p>
            <a:pPr marL="568325" lvl="0" indent="0">
              <a:spcBef>
                <a:spcPts val="0"/>
              </a:spcBef>
              <a:buClrTx/>
              <a:buSzPct val="85000"/>
              <a:buNone/>
            </a:pPr>
            <a:r>
              <a:rPr lang="en-US" sz="1800" dirty="0">
                <a:solidFill>
                  <a:prstClr val="black">
                    <a:lumMod val="85000"/>
                    <a:lumOff val="15000"/>
                  </a:prstClr>
                </a:solidFill>
                <a:latin typeface="FuturTDem"/>
                <a:cs typeface="FuturTDem"/>
              </a:rPr>
              <a:t>•  </a:t>
            </a:r>
            <a:r>
              <a:rPr lang="en-US" sz="1800" dirty="0" smtClean="0">
                <a:solidFill>
                  <a:prstClr val="black">
                    <a:lumMod val="85000"/>
                    <a:lumOff val="15000"/>
                  </a:prstClr>
                </a:solidFill>
                <a:latin typeface="FuturTDem"/>
                <a:cs typeface="FuturTDem"/>
              </a:rPr>
              <a:t>Accept </a:t>
            </a:r>
            <a:r>
              <a:rPr lang="en-US" sz="1800" dirty="0">
                <a:solidFill>
                  <a:prstClr val="black">
                    <a:lumMod val="85000"/>
                    <a:lumOff val="15000"/>
                  </a:prstClr>
                </a:solidFill>
                <a:latin typeface="FuturTDem"/>
                <a:cs typeface="FuturTDem"/>
              </a:rPr>
              <a:t>that a violent incident is occurring</a:t>
            </a:r>
          </a:p>
          <a:p>
            <a:pPr marL="568325" lvl="1" indent="0">
              <a:spcBef>
                <a:spcPts val="0"/>
              </a:spcBef>
              <a:buClrTx/>
              <a:buSzPct val="85000"/>
              <a:buNone/>
            </a:pPr>
            <a:r>
              <a:rPr lang="en-US" sz="1800" dirty="0">
                <a:solidFill>
                  <a:prstClr val="black">
                    <a:lumMod val="85000"/>
                    <a:lumOff val="15000"/>
                  </a:prstClr>
                </a:solidFill>
                <a:latin typeface="FuturTDem"/>
                <a:cs typeface="FuturTDem"/>
              </a:rPr>
              <a:t>•  Recognize real gun fire sounds different than in movies</a:t>
            </a:r>
            <a:endParaRPr lang="en-US" dirty="0">
              <a:solidFill>
                <a:prstClr val="black">
                  <a:lumMod val="85000"/>
                  <a:lumOff val="15000"/>
                </a:prstClr>
              </a:solidFill>
              <a:latin typeface="FuturTDem"/>
              <a:cs typeface="FuturTDem"/>
            </a:endParaRPr>
          </a:p>
          <a:p>
            <a:pPr marL="568325" lvl="1" indent="0">
              <a:spcBef>
                <a:spcPts val="0"/>
              </a:spcBef>
              <a:buClrTx/>
              <a:buSzPct val="85000"/>
              <a:buNone/>
            </a:pPr>
            <a:r>
              <a:rPr lang="en-US" sz="1800" dirty="0">
                <a:solidFill>
                  <a:prstClr val="black">
                    <a:lumMod val="85000"/>
                    <a:lumOff val="15000"/>
                  </a:prstClr>
                </a:solidFill>
                <a:latin typeface="FuturTDem"/>
                <a:cs typeface="FuturTDem"/>
              </a:rPr>
              <a:t>•  Trust your intuition</a:t>
            </a:r>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266090"/>
            <a:ext cx="3711388" cy="2743200"/>
          </a:xfrm>
          <a:prstGeom prst="rect">
            <a:avLst/>
          </a:prstGeom>
        </p:spPr>
      </p:pic>
      <p:sp>
        <p:nvSpPr>
          <p:cNvPr id="5" name="Slide Number Placeholder 4"/>
          <p:cNvSpPr>
            <a:spLocks noGrp="1"/>
          </p:cNvSpPr>
          <p:nvPr>
            <p:ph type="sldNum" sz="quarter" idx="12"/>
          </p:nvPr>
        </p:nvSpPr>
        <p:spPr/>
        <p:txBody>
          <a:bodyPr/>
          <a:lstStyle/>
          <a:p>
            <a:fld id="{F2E150F0-E1E1-433F-8A23-B732A0D91158}" type="slidenum">
              <a:rPr lang="en-US" smtClean="0"/>
              <a:t>8</a:t>
            </a:fld>
            <a:endParaRPr lang="en-US"/>
          </a:p>
        </p:txBody>
      </p:sp>
    </p:spTree>
    <p:extLst>
      <p:ext uri="{BB962C8B-B14F-4D97-AF65-F5344CB8AC3E}">
        <p14:creationId xmlns:p14="http://schemas.microsoft.com/office/powerpoint/2010/main" val="392720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spc="0" dirty="0">
                <a:solidFill>
                  <a:prstClr val="black">
                    <a:lumMod val="65000"/>
                    <a:lumOff val="35000"/>
                  </a:prstClr>
                </a:solidFill>
                <a:latin typeface="Impact"/>
                <a:cs typeface="Impact"/>
              </a:rPr>
              <a:t>Response Measures</a:t>
            </a:r>
            <a:endParaRPr lang="en-US" dirty="0"/>
          </a:p>
        </p:txBody>
      </p:sp>
      <p:sp>
        <p:nvSpPr>
          <p:cNvPr id="5" name="Content Placeholder 4"/>
          <p:cNvSpPr>
            <a:spLocks noGrp="1"/>
          </p:cNvSpPr>
          <p:nvPr>
            <p:ph sz="half" idx="1"/>
          </p:nvPr>
        </p:nvSpPr>
        <p:spPr>
          <a:xfrm>
            <a:off x="457200" y="1536192"/>
            <a:ext cx="4343400" cy="3874008"/>
          </a:xfrm>
        </p:spPr>
        <p:txBody>
          <a:bodyPr/>
          <a:lstStyle/>
          <a:p>
            <a:pPr marL="0" lvl="0" indent="-342900" algn="ctr">
              <a:spcBef>
                <a:spcPts val="600"/>
              </a:spcBef>
              <a:buClrTx/>
              <a:buSzPct val="82000"/>
              <a:buNone/>
            </a:pPr>
            <a:r>
              <a:rPr lang="en-US" b="1" dirty="0">
                <a:solidFill>
                  <a:srgbClr val="800000"/>
                </a:solidFill>
                <a:latin typeface="FuturTDem"/>
                <a:cs typeface="FuturTDem"/>
              </a:rPr>
              <a:t>ASSESS</a:t>
            </a:r>
            <a:r>
              <a:rPr lang="en-US" sz="1600" dirty="0">
                <a:solidFill>
                  <a:prstClr val="black">
                    <a:lumMod val="85000"/>
                    <a:lumOff val="15000"/>
                  </a:prstClr>
                </a:solidFill>
                <a:latin typeface="FuturTDem"/>
                <a:cs typeface="FuturTDem"/>
              </a:rPr>
              <a:t/>
            </a:r>
            <a:br>
              <a:rPr lang="en-US" sz="1600" dirty="0">
                <a:solidFill>
                  <a:prstClr val="black">
                    <a:lumMod val="85000"/>
                    <a:lumOff val="15000"/>
                  </a:prstClr>
                </a:solidFill>
                <a:latin typeface="FuturTDem"/>
                <a:cs typeface="FuturTDem"/>
              </a:rPr>
            </a:br>
            <a:endParaRPr lang="en-US" sz="1600" dirty="0" smtClean="0">
              <a:solidFill>
                <a:prstClr val="black">
                  <a:lumMod val="85000"/>
                  <a:lumOff val="15000"/>
                </a:prstClr>
              </a:solidFill>
              <a:latin typeface="FuturTDem"/>
              <a:cs typeface="FuturTDem"/>
            </a:endParaRPr>
          </a:p>
          <a:p>
            <a:pPr marL="0" lvl="0" indent="-342900" algn="ctr">
              <a:spcBef>
                <a:spcPts val="600"/>
              </a:spcBef>
              <a:buClrTx/>
              <a:buSzPct val="82000"/>
              <a:buNone/>
            </a:pPr>
            <a:endParaRPr lang="en-US" sz="1600" dirty="0">
              <a:solidFill>
                <a:prstClr val="black">
                  <a:lumMod val="85000"/>
                  <a:lumOff val="15000"/>
                </a:prstClr>
              </a:solidFill>
              <a:latin typeface="FuturTDem"/>
              <a:cs typeface="FuturTDem"/>
            </a:endParaRPr>
          </a:p>
          <a:p>
            <a:pPr marL="0" lvl="1" indent="-285750">
              <a:spcBef>
                <a:spcPts val="600"/>
              </a:spcBef>
              <a:buClrTx/>
              <a:buSzPct val="82000"/>
              <a:buNone/>
            </a:pPr>
            <a:r>
              <a:rPr lang="en-US" sz="1800" dirty="0">
                <a:solidFill>
                  <a:prstClr val="black">
                    <a:lumMod val="85000"/>
                    <a:lumOff val="15000"/>
                  </a:prstClr>
                </a:solidFill>
                <a:latin typeface="FuturTDem"/>
                <a:cs typeface="FuturTDem"/>
              </a:rPr>
              <a:t>Quickly, gauge what’s occurring</a:t>
            </a:r>
          </a:p>
          <a:p>
            <a:pPr marL="458788" lvl="2">
              <a:spcBef>
                <a:spcPts val="600"/>
              </a:spcBef>
              <a:buClrTx/>
              <a:buSzPct val="82000"/>
              <a:buNone/>
            </a:pPr>
            <a:r>
              <a:rPr lang="en-US" sz="1600" dirty="0">
                <a:solidFill>
                  <a:prstClr val="black">
                    <a:lumMod val="85000"/>
                    <a:lumOff val="15000"/>
                  </a:prstClr>
                </a:solidFill>
                <a:latin typeface="FuturTDem"/>
                <a:cs typeface="FuturTDem"/>
              </a:rPr>
              <a:t>•  Continuous evaluation process</a:t>
            </a:r>
          </a:p>
          <a:p>
            <a:pPr marL="0" lvl="1" indent="-285750">
              <a:spcBef>
                <a:spcPts val="600"/>
              </a:spcBef>
              <a:buClrTx/>
              <a:buSzPct val="82000"/>
              <a:buNone/>
            </a:pPr>
            <a:r>
              <a:rPr lang="en-US" sz="1800" dirty="0">
                <a:solidFill>
                  <a:prstClr val="black">
                    <a:lumMod val="85000"/>
                    <a:lumOff val="15000"/>
                  </a:prstClr>
                </a:solidFill>
                <a:latin typeface="FuturTDem"/>
                <a:cs typeface="FuturTDem"/>
              </a:rPr>
              <a:t>Assess your options</a:t>
            </a:r>
          </a:p>
          <a:p>
            <a:pPr marL="396875" lvl="2">
              <a:spcBef>
                <a:spcPts val="600"/>
              </a:spcBef>
              <a:buClrTx/>
              <a:buSzPct val="82000"/>
              <a:buNone/>
            </a:pPr>
            <a:r>
              <a:rPr lang="en-US" sz="1600" dirty="0">
                <a:solidFill>
                  <a:prstClr val="black">
                    <a:lumMod val="85000"/>
                    <a:lumOff val="15000"/>
                  </a:prstClr>
                </a:solidFill>
                <a:latin typeface="FuturTDem"/>
                <a:cs typeface="FuturTDem"/>
              </a:rPr>
              <a:t>•  Get out?  Escape? Hide?</a:t>
            </a:r>
          </a:p>
          <a:p>
            <a:pPr marL="396875" lvl="2">
              <a:spcBef>
                <a:spcPts val="600"/>
              </a:spcBef>
              <a:buClrTx/>
              <a:buSzPct val="82000"/>
              <a:buNone/>
            </a:pPr>
            <a:r>
              <a:rPr lang="en-US" sz="1600" dirty="0">
                <a:solidFill>
                  <a:prstClr val="black">
                    <a:lumMod val="85000"/>
                    <a:lumOff val="15000"/>
                  </a:prstClr>
                </a:solidFill>
                <a:latin typeface="FuturTDem"/>
                <a:cs typeface="FuturTDem"/>
              </a:rPr>
              <a:t>•  Protect? Who? Where?</a:t>
            </a:r>
          </a:p>
          <a:p>
            <a:pPr marL="396875" lvl="2">
              <a:spcBef>
                <a:spcPts val="600"/>
              </a:spcBef>
              <a:buClrTx/>
              <a:buSzPct val="82000"/>
              <a:buNone/>
            </a:pPr>
            <a:r>
              <a:rPr lang="en-US" sz="1600" dirty="0">
                <a:solidFill>
                  <a:prstClr val="black">
                    <a:lumMod val="85000"/>
                    <a:lumOff val="15000"/>
                  </a:prstClr>
                </a:solidFill>
                <a:latin typeface="FuturTDem"/>
                <a:cs typeface="FuturTDem"/>
              </a:rPr>
              <a:t>•  Confront the </a:t>
            </a:r>
            <a:r>
              <a:rPr lang="en-US" sz="1600" dirty="0" smtClean="0">
                <a:solidFill>
                  <a:prstClr val="black">
                    <a:lumMod val="85000"/>
                    <a:lumOff val="15000"/>
                  </a:prstClr>
                </a:solidFill>
                <a:latin typeface="FuturTDem"/>
                <a:cs typeface="FuturTDem"/>
              </a:rPr>
              <a:t>shooter? LAST </a:t>
            </a:r>
            <a:r>
              <a:rPr lang="en-US" sz="1600" dirty="0">
                <a:solidFill>
                  <a:prstClr val="black">
                    <a:lumMod val="85000"/>
                    <a:lumOff val="15000"/>
                  </a:prstClr>
                </a:solidFill>
                <a:latin typeface="FuturTDem"/>
                <a:cs typeface="FuturTDem"/>
              </a:rPr>
              <a:t>RESORT!</a:t>
            </a:r>
            <a:endParaRPr lang="en-US" dirty="0">
              <a:solidFill>
                <a:prstClr val="white"/>
              </a:solidFill>
              <a:latin typeface="Lucida Sans Unicode" pitchFamily="34" charset="0"/>
              <a:cs typeface="Lucida Sans Unicode" pitchFamily="34" charset="0"/>
            </a:endParaRPr>
          </a:p>
          <a:p>
            <a:pPr marL="114300" indent="0">
              <a:buNone/>
            </a:pP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2262" y="2667000"/>
            <a:ext cx="3092824" cy="2286000"/>
          </a:xfrm>
          <a:prstGeom prst="rect">
            <a:avLst/>
          </a:prstGeom>
        </p:spPr>
      </p:pic>
      <p:sp>
        <p:nvSpPr>
          <p:cNvPr id="8" name="Slide Number Placeholder 7"/>
          <p:cNvSpPr>
            <a:spLocks noGrp="1"/>
          </p:cNvSpPr>
          <p:nvPr>
            <p:ph type="sldNum" sz="quarter" idx="12"/>
          </p:nvPr>
        </p:nvSpPr>
        <p:spPr/>
        <p:txBody>
          <a:bodyPr/>
          <a:lstStyle/>
          <a:p>
            <a:fld id="{F2E150F0-E1E1-433F-8A23-B732A0D91158}" type="slidenum">
              <a:rPr lang="en-US" smtClean="0"/>
              <a:t>9</a:t>
            </a:fld>
            <a:endParaRPr lang="en-US"/>
          </a:p>
        </p:txBody>
      </p:sp>
    </p:spTree>
    <p:extLst>
      <p:ext uri="{BB962C8B-B14F-4D97-AF65-F5344CB8AC3E}">
        <p14:creationId xmlns:p14="http://schemas.microsoft.com/office/powerpoint/2010/main" val="2778522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48</TotalTime>
  <Words>617</Words>
  <Application>Microsoft Office PowerPoint</Application>
  <PresentationFormat>On-screen Show (4:3)</PresentationFormat>
  <Paragraphs>200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SHOTS FIRED Active Shooter Training </vt:lpstr>
      <vt:lpstr>Extreme Danger Gap</vt:lpstr>
      <vt:lpstr>Survival Mindset</vt:lpstr>
      <vt:lpstr>Awareness</vt:lpstr>
      <vt:lpstr>Preparation</vt:lpstr>
      <vt:lpstr>Rehearsal</vt:lpstr>
      <vt:lpstr>Trained vs. Untrained</vt:lpstr>
      <vt:lpstr>Response Measures</vt:lpstr>
      <vt:lpstr>Response Measures</vt:lpstr>
      <vt:lpstr>Response Measures</vt:lpstr>
      <vt:lpstr>A L I C E</vt:lpstr>
      <vt:lpstr>A L I C E</vt:lpstr>
      <vt:lpstr>A L I C E</vt:lpstr>
      <vt:lpstr>A L I C E</vt:lpstr>
      <vt:lpstr>A L I C E</vt:lpstr>
      <vt:lpstr>A L I C E</vt:lpstr>
      <vt:lpstr>Neutralizing the Threat</vt:lpstr>
      <vt:lpstr>Response Measures</vt:lpstr>
      <vt:lpstr>Defensive Actions</vt:lpstr>
      <vt:lpstr>Active shooter vs. Hostage Taker</vt:lpstr>
      <vt:lpstr>Active Shooter vs. Hostage Situation Differences</vt:lpstr>
      <vt:lpstr>Active Shooter vs. Hostage Situation Differences</vt:lpstr>
      <vt:lpstr>Law Enforcement Response</vt:lpstr>
      <vt:lpstr>PowerPoint Presentation</vt:lpstr>
      <vt:lpstr>QUESTIONS</vt:lpstr>
    </vt:vector>
  </TitlesOfParts>
  <Company>NCH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SHOTS FIRED Active Shooter Training</dc:title>
  <dc:creator>Thelen, Heidi</dc:creator>
  <cp:lastModifiedBy>Rasche, Holly</cp:lastModifiedBy>
  <cp:revision>8</cp:revision>
  <dcterms:created xsi:type="dcterms:W3CDTF">2016-03-02T20:55:13Z</dcterms:created>
  <dcterms:modified xsi:type="dcterms:W3CDTF">2019-09-05T14:50:30Z</dcterms:modified>
</cp:coreProperties>
</file>