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88" r:id="rId5"/>
    <p:sldId id="263" r:id="rId6"/>
    <p:sldId id="270" r:id="rId7"/>
    <p:sldId id="271" r:id="rId8"/>
    <p:sldId id="268" r:id="rId9"/>
    <p:sldId id="272" r:id="rId10"/>
    <p:sldId id="273" r:id="rId11"/>
    <p:sldId id="269" r:id="rId12"/>
    <p:sldId id="267" r:id="rId13"/>
    <p:sldId id="258" r:id="rId14"/>
    <p:sldId id="265" r:id="rId15"/>
    <p:sldId id="266" r:id="rId16"/>
    <p:sldId id="289" r:id="rId17"/>
    <p:sldId id="290" r:id="rId18"/>
    <p:sldId id="291" r:id="rId19"/>
    <p:sldId id="292" r:id="rId20"/>
    <p:sldId id="293" r:id="rId21"/>
    <p:sldId id="294" r:id="rId22"/>
    <p:sldId id="296" r:id="rId23"/>
    <p:sldId id="297" r:id="rId24"/>
    <p:sldId id="303" r:id="rId25"/>
    <p:sldId id="305" r:id="rId26"/>
    <p:sldId id="304" r:id="rId27"/>
    <p:sldId id="306" r:id="rId28"/>
    <p:sldId id="307" r:id="rId29"/>
    <p:sldId id="260" r:id="rId30"/>
    <p:sldId id="279" r:id="rId31"/>
    <p:sldId id="308" r:id="rId32"/>
    <p:sldId id="281" r:id="rId33"/>
    <p:sldId id="282" r:id="rId34"/>
    <p:sldId id="275" r:id="rId35"/>
    <p:sldId id="295" r:id="rId36"/>
    <p:sldId id="300" r:id="rId37"/>
    <p:sldId id="301" r:id="rId38"/>
    <p:sldId id="302" r:id="rId39"/>
    <p:sldId id="284"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eLaptop" initials="k" lastIdx="15" clrIdx="0"/>
  <p:cmAuthor id="1" name="Mary Usdrowski" initials="MU" lastIdx="8" clrIdx="1">
    <p:extLst>
      <p:ext uri="{19B8F6BF-5375-455C-9EA6-DF929625EA0E}">
        <p15:presenceInfo xmlns:p15="http://schemas.microsoft.com/office/powerpoint/2012/main" userId="S-1-5-21-1459626142-909684015-1597885144-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9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4T11:06:51.960" idx="15">
    <p:pos x="10" y="10"/>
    <p:text>Art becomes a tangible way of managing one's emotions; lot easier to manage something when you can hold and manipulate it; puts emotions into physical form</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5-08-04T11:35:21.317" idx="11">
    <p:pos x="5376" y="1577"/>
    <p:text>Clients will create images/objects that they have learned in art class until they feel more comfortable being spontaneous, or use it as a starting ground...</p:text>
  </p:cm>
  <p:cm authorId="0" dt="2015-08-04T11:38:17.960" idx="10">
    <p:pos x="2551" y="2167"/>
    <p:text>Or very scared to make a mistake/highly critical
Reason behind, don't want to be vulnerable/exposed/reveal something you didn't want to</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5-08-04T11:41:29.103" idx="12">
    <p:pos x="54" y="41"/>
    <p:text>Creativity is  not the cure for emotional difficulties, conflicts, family problems...</p:text>
  </p:cm>
  <p:cm authorId="0" dt="2015-08-04T11:43:45.087" idx="13">
    <p:pos x="3799" y="1577"/>
    <p:text>Working with children from housing projects-Cabrini, Ickes, and Douglas Park/Englewood</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6-10-04T11:39:33.345" idx="2">
    <p:pos x="5165" y="956"/>
    <p:text>Vicarious or secondary trauma involves a transformation of the helper's inner experience;  Over time, professionals may be at risk of developing compassion fatigue (burnout or vicarious traumatic stress), such as when the sense of ineffectiveness is dominant and the clinician's sense of efficacy is challenged. Burnout is a condition that builds over time of feeling exhausted or worn out. Compassion fatigue is often seen as one of the costs of caring for those in emotional distress</p:text>
    <p:extLst>
      <p:ext uri="{C676402C-5697-4E1C-873F-D02D1690AC5C}">
        <p15:threadingInfo xmlns:p15="http://schemas.microsoft.com/office/powerpoint/2012/main" timeZoneBias="300"/>
      </p:ext>
    </p:extLst>
  </p:cm>
  <p:cm authorId="1" dt="2016-10-04T11:42:02.085" idx="3">
    <p:pos x="1772" y="1919"/>
    <p:text>oriented toward prioritizing the well-being of their clients or patients over themselves. They may feel guilty if they give priority to themselves and their own needs. Professionals who do not examine or attend to these issues and take care of themselves effectively not only harm themselves (including possibly developing health and mental health problems), but are at risk of engaging in incompetent or unethical professional behavior––perhaps not consciously, but they are at risk of this nonetheless.</p:text>
    <p:extLst>
      <p:ext uri="{C676402C-5697-4E1C-873F-D02D1690AC5C}">
        <p15:threadingInfo xmlns:p15="http://schemas.microsoft.com/office/powerpoint/2012/main" timeZoneBias="300"/>
      </p:ext>
    </p:extLst>
  </p:cm>
  <p:cm authorId="1" dt="2016-10-04T11:42:46.975" idx="4">
    <p:pos x="10" y="10"/>
    <p:text>other professionals who interact with trauma survivors on a regular basis,  who routinely hear stories of torture and who are exposed to significant trauma</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10-05T10:11:33.909" idx="5">
    <p:pos x="10" y="10"/>
    <p:text>•Recognize that your emotional reactions to your work with trauma survivors (e.g., rage, grief, and fear) may be interacting with old experiences that you have not yet fully worked through or resolved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4T10:56:30.751" idx="4">
    <p:pos x="10" y="10"/>
    <p:text>Self-made artists alread knew that making art could be healing</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03T21:59:55.845" idx="1">
    <p:pos x="21" y="32"/>
    <p:text>Magic of art
20,000 BC art has been used as a tool for communication, protection-ancient egyptians, and believed to hold magical properties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8-03T22:02:28.910" idx="2">
    <p:pos x="10" y="10"/>
    <p:text>Bern, Switzerland</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8-04T10:52:07.215" idx="3">
    <p:pos x="41" y="13"/>
    <p:text>Transference, therapist reading their own meanings into client's work</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8-04T10:59:05.680" idx="5">
    <p:pos x="10" y="10"/>
    <p:text>Differing viewpoints currently in the field, Adlerian v. Art Institute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8-04T11:02:54.646" idx="6">
    <p:pos x="2301" y="2529"/>
    <p:text>Antisocial personality disorder client revealed through his art</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5-08-04T12:06:43.554" idx="9">
    <p:pos x="10" y="10"/>
    <p:text>Some modalities can elicit specific emotions/responses from others
watercolors: more fluid, difficult to manage, not for anxious individuals, but to ellicit certain feelings/explore unconscious
hard clay:ADHD, sustaining attention for extended period of time, structure
willingness to accept mistakes and accept "happy accidents"/forgiveness
not feeling safe/highly controlled individuals may go to pens/pencils/markers
Interpretation of materials: confident strokes, ability to forgive oneself/highly critical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6-10-06T09:14:38.662" idx="6">
    <p:pos x="362" y="58"/>
    <p:text>Avoid compliments, "looks good"</p:text>
    <p:extLst>
      <p:ext uri="{C676402C-5697-4E1C-873F-D02D1690AC5C}">
        <p15:threadingInfo xmlns:p15="http://schemas.microsoft.com/office/powerpoint/2012/main" timeZoneBias="300"/>
      </p:ext>
    </p:extLst>
  </p:cm>
  <p:cm authorId="1" dt="2016-10-06T09:16:01.665" idx="7">
    <p:pos x="362" y="154"/>
    <p:text>Not Valueing the product over process</p:text>
    <p:extLst>
      <p:ext uri="{C676402C-5697-4E1C-873F-D02D1690AC5C}">
        <p15:threadingInfo xmlns:p15="http://schemas.microsoft.com/office/powerpoint/2012/main" timeZoneBias="300">
          <p15:parentCm authorId="1" idx="6"/>
        </p15:threadingInfo>
      </p:ext>
    </p:extLst>
  </p:cm>
  <p:cm authorId="1" dt="2016-10-06T09:16:54.052" idx="8">
    <p:pos x="362" y="250"/>
    <p:text>"What's that?", "Why did you draw that?"; stating there is a "right" way to make or create something</p:text>
    <p:extLst>
      <p:ext uri="{C676402C-5697-4E1C-873F-D02D1690AC5C}">
        <p15:threadingInfo xmlns:p15="http://schemas.microsoft.com/office/powerpoint/2012/main" timeZoneBias="300">
          <p15:parentCm authorId="1" idx="6"/>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214008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258920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148120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406370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171114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165708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1948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305693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109657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152941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CEAEC-DEBD-4BC6-B23C-216E97D99FC1}"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EC9DF-0C0C-4C87-9AC9-ACE217B388B3}" type="slidenum">
              <a:rPr lang="en-US" smtClean="0"/>
              <a:t>‹#›</a:t>
            </a:fld>
            <a:endParaRPr lang="en-US" dirty="0"/>
          </a:p>
        </p:txBody>
      </p:sp>
    </p:spTree>
    <p:extLst>
      <p:ext uri="{BB962C8B-B14F-4D97-AF65-F5344CB8AC3E}">
        <p14:creationId xmlns:p14="http://schemas.microsoft.com/office/powerpoint/2010/main" val="224496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CEAEC-DEBD-4BC6-B23C-216E97D99FC1}" type="datetimeFigureOut">
              <a:rPr lang="en-US" smtClean="0"/>
              <a:t>10/7/2016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C9DF-0C0C-4C87-9AC9-ACE217B388B3}" type="slidenum">
              <a:rPr lang="en-US" smtClean="0"/>
              <a:t>‹#›</a:t>
            </a:fld>
            <a:endParaRPr lang="en-US" dirty="0"/>
          </a:p>
        </p:txBody>
      </p:sp>
    </p:spTree>
    <p:extLst>
      <p:ext uri="{BB962C8B-B14F-4D97-AF65-F5344CB8AC3E}">
        <p14:creationId xmlns:p14="http://schemas.microsoft.com/office/powerpoint/2010/main" val="28710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sz="8800" b="1" dirty="0" smtClean="0">
                <a:solidFill>
                  <a:srgbClr val="FF0000"/>
                </a:solidFill>
                <a:latin typeface="Bradley Hand ITC" panose="03070402050302030203" pitchFamily="66" charset="0"/>
              </a:rPr>
              <a:t>A</a:t>
            </a:r>
            <a:r>
              <a:rPr lang="en-US" sz="8800" b="1" dirty="0" smtClean="0">
                <a:solidFill>
                  <a:schemeClr val="accent6"/>
                </a:solidFill>
                <a:latin typeface="Bradley Hand ITC" panose="03070402050302030203" pitchFamily="66" charset="0"/>
              </a:rPr>
              <a:t>r</a:t>
            </a:r>
            <a:r>
              <a:rPr lang="en-US" sz="8800" b="1" dirty="0" smtClean="0">
                <a:solidFill>
                  <a:srgbClr val="FF0066"/>
                </a:solidFill>
                <a:latin typeface="Bradley Hand ITC" panose="03070402050302030203" pitchFamily="66" charset="0"/>
              </a:rPr>
              <a:t>t </a:t>
            </a:r>
            <a:r>
              <a:rPr lang="en-US" sz="8800" b="1" dirty="0" smtClean="0">
                <a:solidFill>
                  <a:srgbClr val="00B050"/>
                </a:solidFill>
                <a:latin typeface="Bradley Hand ITC" panose="03070402050302030203" pitchFamily="66" charset="0"/>
              </a:rPr>
              <a:t>T</a:t>
            </a:r>
            <a:r>
              <a:rPr lang="en-US" sz="8800" b="1" dirty="0" smtClean="0">
                <a:solidFill>
                  <a:srgbClr val="92D050"/>
                </a:solidFill>
                <a:latin typeface="Bradley Hand ITC" panose="03070402050302030203" pitchFamily="66" charset="0"/>
              </a:rPr>
              <a:t>h</a:t>
            </a:r>
            <a:r>
              <a:rPr lang="en-US" sz="8800" b="1" dirty="0" smtClean="0">
                <a:solidFill>
                  <a:srgbClr val="0070C0"/>
                </a:solidFill>
                <a:latin typeface="Bradley Hand ITC" panose="03070402050302030203" pitchFamily="66" charset="0"/>
              </a:rPr>
              <a:t>e</a:t>
            </a:r>
            <a:r>
              <a:rPr lang="en-US" sz="8800" b="1" dirty="0" smtClean="0">
                <a:solidFill>
                  <a:srgbClr val="00B0F0"/>
                </a:solidFill>
                <a:latin typeface="Bradley Hand ITC" panose="03070402050302030203" pitchFamily="66" charset="0"/>
              </a:rPr>
              <a:t>r</a:t>
            </a:r>
            <a:r>
              <a:rPr lang="en-US" sz="8800" b="1" dirty="0" smtClean="0">
                <a:solidFill>
                  <a:srgbClr val="7030A0"/>
                </a:solidFill>
                <a:latin typeface="Bradley Hand ITC" panose="03070402050302030203" pitchFamily="66" charset="0"/>
              </a:rPr>
              <a:t>a</a:t>
            </a:r>
            <a:r>
              <a:rPr lang="en-US" sz="8800" b="1" dirty="0" smtClean="0">
                <a:solidFill>
                  <a:srgbClr val="FF0000"/>
                </a:solidFill>
                <a:latin typeface="Bradley Hand ITC" panose="03070402050302030203" pitchFamily="66" charset="0"/>
              </a:rPr>
              <a:t>p</a:t>
            </a:r>
            <a:r>
              <a:rPr lang="en-US" sz="8800" b="1" dirty="0" smtClean="0">
                <a:solidFill>
                  <a:schemeClr val="accent6"/>
                </a:solidFill>
                <a:latin typeface="Bradley Hand ITC" panose="03070402050302030203" pitchFamily="66" charset="0"/>
              </a:rPr>
              <a:t>y</a:t>
            </a:r>
            <a:br>
              <a:rPr lang="en-US" sz="8800" b="1" dirty="0" smtClean="0">
                <a:solidFill>
                  <a:schemeClr val="accent6"/>
                </a:solidFill>
                <a:latin typeface="Bradley Hand ITC" panose="03070402050302030203" pitchFamily="66" charset="0"/>
              </a:rPr>
            </a:br>
            <a:r>
              <a:rPr lang="en-US" sz="3600" b="1" dirty="0" smtClean="0">
                <a:solidFill>
                  <a:schemeClr val="bg1">
                    <a:lumMod val="50000"/>
                  </a:schemeClr>
                </a:solidFill>
                <a:latin typeface="+mn-lt"/>
              </a:rPr>
              <a:t>&amp;</a:t>
            </a:r>
            <a:r>
              <a:rPr lang="en-US" sz="3600" b="1" dirty="0" smtClean="0">
                <a:latin typeface="+mn-lt"/>
              </a:rPr>
              <a:t/>
            </a:r>
            <a:br>
              <a:rPr lang="en-US" sz="3600" b="1" dirty="0" smtClean="0">
                <a:latin typeface="+mn-lt"/>
              </a:rPr>
            </a:br>
            <a:r>
              <a:rPr lang="en-US" sz="3600" b="1" dirty="0" smtClean="0">
                <a:latin typeface="+mn-lt"/>
              </a:rPr>
              <a:t>Working with Children Exposed to Domestic Violence</a:t>
            </a:r>
            <a:endParaRPr lang="en-US" sz="8800" b="1" dirty="0">
              <a:solidFill>
                <a:schemeClr val="accent6"/>
              </a:solidFill>
              <a:latin typeface="Bradley Hand ITC" panose="03070402050302030203" pitchFamily="66" charset="0"/>
            </a:endParaRPr>
          </a:p>
        </p:txBody>
      </p:sp>
      <p:sp>
        <p:nvSpPr>
          <p:cNvPr id="3" name="Subtitle 2"/>
          <p:cNvSpPr>
            <a:spLocks noGrp="1"/>
          </p:cNvSpPr>
          <p:nvPr>
            <p:ph type="subTitle" idx="1"/>
          </p:nvPr>
        </p:nvSpPr>
        <p:spPr>
          <a:xfrm>
            <a:off x="1371600" y="4876800"/>
            <a:ext cx="6400800" cy="1066800"/>
          </a:xfrm>
        </p:spPr>
        <p:txBody>
          <a:bodyPr/>
          <a:lstStyle/>
          <a:p>
            <a:r>
              <a:rPr lang="en-US" dirty="0" smtClean="0"/>
              <a:t>Mary Usdrowski, LCPC, ATR</a:t>
            </a:r>
            <a:endParaRPr lang="en-US" dirty="0"/>
          </a:p>
        </p:txBody>
      </p:sp>
    </p:spTree>
    <p:extLst>
      <p:ext uri="{BB962C8B-B14F-4D97-AF65-F5344CB8AC3E}">
        <p14:creationId xmlns:p14="http://schemas.microsoft.com/office/powerpoint/2010/main" val="335820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8/87/Adolf_Woelfli.jpg/220px-Adolf_Woelf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1"/>
            <a:ext cx="3490116"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5791201"/>
            <a:ext cx="1284262" cy="369332"/>
          </a:xfrm>
          <a:prstGeom prst="rect">
            <a:avLst/>
          </a:prstGeom>
        </p:spPr>
        <p:txBody>
          <a:bodyPr wrap="none">
            <a:spAutoFit/>
          </a:bodyPr>
          <a:lstStyle/>
          <a:p>
            <a:r>
              <a:rPr lang="en-US" dirty="0"/>
              <a:t>Adolf Wölfli</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471" y="838201"/>
            <a:ext cx="438318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7471" y="5791200"/>
            <a:ext cx="4335226" cy="369332"/>
          </a:xfrm>
          <a:prstGeom prst="rect">
            <a:avLst/>
          </a:prstGeom>
        </p:spPr>
        <p:txBody>
          <a:bodyPr wrap="none">
            <a:spAutoFit/>
          </a:bodyPr>
          <a:lstStyle/>
          <a:p>
            <a:r>
              <a:rPr lang="en-US" i="1" dirty="0"/>
              <a:t>General view of the island Neveranger</a:t>
            </a:r>
            <a:r>
              <a:rPr lang="en-US" dirty="0"/>
              <a:t>, 1911</a:t>
            </a:r>
          </a:p>
        </p:txBody>
      </p:sp>
    </p:spTree>
    <p:extLst>
      <p:ext uri="{BB962C8B-B14F-4D97-AF65-F5344CB8AC3E}">
        <p14:creationId xmlns:p14="http://schemas.microsoft.com/office/powerpoint/2010/main" val="14950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Outsider Art</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1"/>
            <a:ext cx="8254112" cy="1854446"/>
          </a:xfrm>
        </p:spPr>
        <p:txBody>
          <a:bodyPr>
            <a:normAutofit fontScale="92500" lnSpcReduction="20000"/>
          </a:bodyPr>
          <a:lstStyle/>
          <a:p>
            <a:r>
              <a:rPr lang="en-US" dirty="0" smtClean="0"/>
              <a:t>Intuit: </a:t>
            </a:r>
            <a:r>
              <a:rPr lang="en-US" dirty="0"/>
              <a:t>756 N. Milwaukee </a:t>
            </a:r>
            <a:r>
              <a:rPr lang="en-US" dirty="0" smtClean="0"/>
              <a:t>Avenue, Chicago</a:t>
            </a:r>
          </a:p>
          <a:p>
            <a:r>
              <a:rPr lang="en-US" dirty="0" smtClean="0"/>
              <a:t>Established </a:t>
            </a:r>
            <a:r>
              <a:rPr lang="en-US" dirty="0"/>
              <a:t>in 1991, Intuit: The Center for Intuitive and Outsider Art (Intuit) is the only nonprofit organization in the United States that is dedicated solely to presenting self-taught and outsider art</a:t>
            </a:r>
          </a:p>
        </p:txBody>
      </p:sp>
      <p:pic>
        <p:nvPicPr>
          <p:cNvPr id="2053" name="Picture 5" descr="http://spillspace.com/wp-content/uploads/2009/05/da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454646"/>
            <a:ext cx="5715000" cy="29168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6371510"/>
            <a:ext cx="3578480" cy="369332"/>
          </a:xfrm>
          <a:prstGeom prst="rect">
            <a:avLst/>
          </a:prstGeom>
        </p:spPr>
        <p:txBody>
          <a:bodyPr wrap="none">
            <a:spAutoFit/>
          </a:bodyPr>
          <a:lstStyle/>
          <a:p>
            <a:r>
              <a:rPr lang="en-US" dirty="0"/>
              <a:t>Henry Darger - Realms of the Unreal</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837" y="3346308"/>
            <a:ext cx="2276475" cy="30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035805" y="6371510"/>
            <a:ext cx="3019673" cy="369332"/>
          </a:xfrm>
          <a:prstGeom prst="rect">
            <a:avLst/>
          </a:prstGeom>
        </p:spPr>
        <p:txBody>
          <a:bodyPr wrap="none">
            <a:spAutoFit/>
          </a:bodyPr>
          <a:lstStyle/>
          <a:p>
            <a:r>
              <a:rPr lang="en-US" dirty="0"/>
              <a:t>Henry Darger -</a:t>
            </a:r>
            <a:r>
              <a:rPr lang="en-US" dirty="0" smtClean="0"/>
              <a:t>The </a:t>
            </a:r>
            <a:r>
              <a:rPr lang="en-US" dirty="0"/>
              <a:t>Lonely One</a:t>
            </a:r>
          </a:p>
        </p:txBody>
      </p:sp>
    </p:spTree>
    <p:extLst>
      <p:ext uri="{BB962C8B-B14F-4D97-AF65-F5344CB8AC3E}">
        <p14:creationId xmlns:p14="http://schemas.microsoft.com/office/powerpoint/2010/main" val="1920133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Art Interpretation/Assessments</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724400" y="1371600"/>
            <a:ext cx="4038600" cy="4525963"/>
          </a:xfrm>
        </p:spPr>
        <p:txBody>
          <a:bodyPr>
            <a:normAutofit fontScale="77500" lnSpcReduction="20000"/>
          </a:bodyPr>
          <a:lstStyle/>
          <a:p>
            <a:r>
              <a:rPr lang="en-US" dirty="0" smtClean="0"/>
              <a:t>Interest in the art created by people with mental illness led to using images to diagnose and evaluate mental conditions (projective testing)</a:t>
            </a:r>
          </a:p>
          <a:p>
            <a:r>
              <a:rPr lang="en-US" dirty="0" smtClean="0"/>
              <a:t>Art was seen as a way to help understand and decipher the unconscious mind</a:t>
            </a:r>
          </a:p>
          <a:p>
            <a:r>
              <a:rPr lang="en-US" dirty="0" smtClean="0"/>
              <a:t>Research debating recurring symbols or styles connected to emotional disorders</a:t>
            </a:r>
          </a:p>
          <a:p>
            <a:r>
              <a:rPr lang="en-US" dirty="0" smtClean="0"/>
              <a:t>Meaning of art image is personal and can change over time</a:t>
            </a:r>
          </a:p>
          <a:p>
            <a:endParaRPr lang="en-US" dirty="0" smtClean="0"/>
          </a:p>
          <a:p>
            <a:endParaRPr lang="en-US" dirty="0"/>
          </a:p>
        </p:txBody>
      </p:sp>
      <p:sp>
        <p:nvSpPr>
          <p:cNvPr id="4" name="Content Placeholder 3"/>
          <p:cNvSpPr>
            <a:spLocks noGrp="1"/>
          </p:cNvSpPr>
          <p:nvPr>
            <p:ph sz="half" idx="2"/>
          </p:nvPr>
        </p:nvSpPr>
        <p:spPr>
          <a:xfrm>
            <a:off x="457200" y="1371600"/>
            <a:ext cx="4038600" cy="5029200"/>
          </a:xfrm>
        </p:spPr>
        <p:txBody>
          <a:bodyPr>
            <a:normAutofit fontScale="77500" lnSpcReduction="20000"/>
          </a:bodyPr>
          <a:lstStyle/>
          <a:p>
            <a:r>
              <a:rPr lang="en-US" dirty="0" smtClean="0"/>
              <a:t>Goodenough-Harris 1926 Draw-A-Man test (draw the best man possible and include whole figure; non-verbal intelligence test for language impaired children)  </a:t>
            </a:r>
          </a:p>
          <a:p>
            <a:r>
              <a:rPr lang="en-US" dirty="0" smtClean="0"/>
              <a:t>House-Tree-Person, 1948 Buck; series of 3 drawings for personality evaluation</a:t>
            </a:r>
          </a:p>
          <a:p>
            <a:r>
              <a:rPr lang="en-US" dirty="0"/>
              <a:t>Machover’s Draw-A-Person test 1949 (personality assessment)</a:t>
            </a:r>
          </a:p>
          <a:p>
            <a:r>
              <a:rPr lang="en-US" dirty="0"/>
              <a:t>1970 by Burns and </a:t>
            </a:r>
            <a:r>
              <a:rPr lang="en-US" dirty="0" smtClean="0"/>
              <a:t>Kaufman’s </a:t>
            </a:r>
            <a:r>
              <a:rPr lang="en-US" dirty="0"/>
              <a:t>Kinetic Family </a:t>
            </a:r>
            <a:r>
              <a:rPr lang="en-US" dirty="0" smtClean="0"/>
              <a:t>Drawing (family dynamics and child’s attitude towards family)</a:t>
            </a:r>
            <a:endParaRPr lang="en-US" dirty="0"/>
          </a:p>
        </p:txBody>
      </p:sp>
    </p:spTree>
    <p:extLst>
      <p:ext uri="{BB962C8B-B14F-4D97-AF65-F5344CB8AC3E}">
        <p14:creationId xmlns:p14="http://schemas.microsoft.com/office/powerpoint/2010/main" val="107277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radley Hand ITC" panose="03070402050302030203" pitchFamily="66" charset="0"/>
              </a:rPr>
              <a:t>“So I asked what Art Therapy is and I get lots of different answers?”</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2438400" y="1828800"/>
            <a:ext cx="4038600" cy="4525963"/>
          </a:xfrm>
        </p:spPr>
        <p:txBody>
          <a:bodyPr/>
          <a:lstStyle/>
          <a:p>
            <a:r>
              <a:rPr lang="en-US" dirty="0" smtClean="0"/>
              <a:t>Art as therapy-art making itself is therapeutic</a:t>
            </a:r>
          </a:p>
          <a:p>
            <a:r>
              <a:rPr lang="en-US" dirty="0" smtClean="0"/>
              <a:t>Art Psychotherapy</a:t>
            </a:r>
          </a:p>
          <a:p>
            <a:r>
              <a:rPr lang="en-US" dirty="0" smtClean="0"/>
              <a:t>Art Interpretation</a:t>
            </a:r>
          </a:p>
          <a:p>
            <a:r>
              <a:rPr lang="en-US" dirty="0" smtClean="0"/>
              <a:t>Therapy with art materials</a:t>
            </a:r>
            <a:endParaRPr lang="en-US" dirty="0"/>
          </a:p>
        </p:txBody>
      </p:sp>
      <p:sp>
        <p:nvSpPr>
          <p:cNvPr id="4" name="TextBox 3"/>
          <p:cNvSpPr txBox="1"/>
          <p:nvPr/>
        </p:nvSpPr>
        <p:spPr>
          <a:xfrm>
            <a:off x="457200" y="5771346"/>
            <a:ext cx="8382000" cy="830997"/>
          </a:xfrm>
          <a:prstGeom prst="rect">
            <a:avLst/>
          </a:prstGeom>
          <a:noFill/>
        </p:spPr>
        <p:txBody>
          <a:bodyPr wrap="square" rtlCol="0">
            <a:spAutoFit/>
          </a:bodyPr>
          <a:lstStyle/>
          <a:p>
            <a:pPr algn="ctr"/>
            <a:r>
              <a:rPr lang="en-US" sz="2400" b="1" dirty="0" smtClean="0">
                <a:solidFill>
                  <a:srgbClr val="7030A0"/>
                </a:solidFill>
              </a:rPr>
              <a:t>“Art is a way of knowing what we actually believe”</a:t>
            </a:r>
          </a:p>
          <a:p>
            <a:pPr algn="ctr"/>
            <a:r>
              <a:rPr lang="en-US" sz="2400" dirty="0" smtClean="0">
                <a:solidFill>
                  <a:srgbClr val="7030A0"/>
                </a:solidFill>
              </a:rPr>
              <a:t>-Pat Allen, Art Is a Way of Knowing</a:t>
            </a:r>
            <a:endParaRPr lang="en-US" sz="2400" dirty="0">
              <a:solidFill>
                <a:srgbClr val="7030A0"/>
              </a:solidFill>
            </a:endParaRPr>
          </a:p>
        </p:txBody>
      </p:sp>
    </p:spTree>
    <p:extLst>
      <p:ext uri="{BB962C8B-B14F-4D97-AF65-F5344CB8AC3E}">
        <p14:creationId xmlns:p14="http://schemas.microsoft.com/office/powerpoint/2010/main" val="1259729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Bradley Hand ITC" panose="03070402050302030203" pitchFamily="66" charset="0"/>
              </a:rPr>
              <a:t>Variations-Art as Therapy</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8229600" cy="4525963"/>
          </a:xfrm>
        </p:spPr>
        <p:txBody>
          <a:bodyPr>
            <a:normAutofit fontScale="92500" lnSpcReduction="20000"/>
          </a:bodyPr>
          <a:lstStyle/>
          <a:p>
            <a:r>
              <a:rPr lang="en-US" i="1" dirty="0" smtClean="0"/>
              <a:t>“Drawing from Within”: </a:t>
            </a:r>
            <a:r>
              <a:rPr lang="en-US" dirty="0" smtClean="0"/>
              <a:t>Emphasis on expressing images/thoughts/emotions that come from within</a:t>
            </a:r>
          </a:p>
          <a:p>
            <a:pPr marL="0" indent="0">
              <a:buNone/>
            </a:pPr>
            <a:r>
              <a:rPr lang="en-US" dirty="0" smtClean="0"/>
              <a:t>	-Individual makes meaning and follow their own 	personal process of making art</a:t>
            </a:r>
          </a:p>
          <a:p>
            <a:r>
              <a:rPr lang="en-US" dirty="0" smtClean="0"/>
              <a:t>Inherent healing properties of art and the creative process </a:t>
            </a:r>
          </a:p>
          <a:p>
            <a:r>
              <a:rPr lang="en-US" dirty="0" smtClean="0"/>
              <a:t>Utilizes metaphors (from images to how client interacts with the materials)</a:t>
            </a:r>
          </a:p>
          <a:p>
            <a:r>
              <a:rPr lang="en-US" dirty="0" smtClean="0"/>
              <a:t>Leads to personal fulfilment, authentic self, emotional healing and being at peace.</a:t>
            </a:r>
          </a:p>
          <a:p>
            <a:r>
              <a:rPr lang="en-US" dirty="0" smtClean="0"/>
              <a:t>Client comes up with their own interpretation of their art; highly personalized</a:t>
            </a:r>
          </a:p>
          <a:p>
            <a:endParaRPr lang="en-US" dirty="0"/>
          </a:p>
        </p:txBody>
      </p:sp>
    </p:spTree>
    <p:extLst>
      <p:ext uri="{BB962C8B-B14F-4D97-AF65-F5344CB8AC3E}">
        <p14:creationId xmlns:p14="http://schemas.microsoft.com/office/powerpoint/2010/main" val="2453990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Variations-Art Psychotherapy</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8077200" cy="4525963"/>
          </a:xfrm>
        </p:spPr>
        <p:txBody>
          <a:bodyPr>
            <a:normAutofit fontScale="92500" lnSpcReduction="10000"/>
          </a:bodyPr>
          <a:lstStyle/>
          <a:p>
            <a:r>
              <a:rPr lang="en-US" dirty="0" smtClean="0"/>
              <a:t>Symbolic communication</a:t>
            </a:r>
          </a:p>
          <a:p>
            <a:r>
              <a:rPr lang="en-US" dirty="0" smtClean="0"/>
              <a:t>Emphasis on “the product”</a:t>
            </a:r>
          </a:p>
          <a:p>
            <a:r>
              <a:rPr lang="en-US" dirty="0" smtClean="0"/>
              <a:t>Image itself enhances verbal communication in order to achieve insight</a:t>
            </a:r>
          </a:p>
          <a:p>
            <a:r>
              <a:rPr lang="en-US" dirty="0" smtClean="0"/>
              <a:t>Resolves conflicts, problem solving, explore alternative perspectives</a:t>
            </a:r>
          </a:p>
          <a:p>
            <a:r>
              <a:rPr lang="en-US" dirty="0" smtClean="0"/>
              <a:t>Directive at times (Ex. Esteem Sculpture, Art Assessments)</a:t>
            </a:r>
          </a:p>
          <a:p>
            <a:r>
              <a:rPr lang="en-US" dirty="0" smtClean="0"/>
              <a:t>Clarifying, Questioning, Confronting, Interpretation (make connections between images and feelings/behaviors/perceptions)</a:t>
            </a:r>
          </a:p>
          <a:p>
            <a:endParaRPr lang="en-US" dirty="0"/>
          </a:p>
        </p:txBody>
      </p:sp>
    </p:spTree>
    <p:extLst>
      <p:ext uri="{BB962C8B-B14F-4D97-AF65-F5344CB8AC3E}">
        <p14:creationId xmlns:p14="http://schemas.microsoft.com/office/powerpoint/2010/main" val="4285303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Directive and Non-Directive</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1"/>
            <a:ext cx="4038600" cy="1676400"/>
          </a:xfrm>
        </p:spPr>
        <p:txBody>
          <a:bodyPr>
            <a:normAutofit/>
          </a:bodyPr>
          <a:lstStyle/>
          <a:p>
            <a:pPr marL="0" indent="0">
              <a:buNone/>
            </a:pPr>
            <a:r>
              <a:rPr lang="en-US" u="sng" dirty="0" smtClean="0"/>
              <a:t>Directive</a:t>
            </a:r>
          </a:p>
          <a:p>
            <a:r>
              <a:rPr lang="en-US" dirty="0" smtClean="0"/>
              <a:t>Ex. Draw a picture of your family</a:t>
            </a:r>
          </a:p>
          <a:p>
            <a:endParaRPr lang="en-US" dirty="0" smtClean="0"/>
          </a:p>
          <a:p>
            <a:pPr marL="0" indent="0">
              <a:buNone/>
            </a:pPr>
            <a:endParaRPr lang="en-US" u="sng" dirty="0"/>
          </a:p>
        </p:txBody>
      </p:sp>
      <p:sp>
        <p:nvSpPr>
          <p:cNvPr id="4" name="Content Placeholder 3"/>
          <p:cNvSpPr>
            <a:spLocks noGrp="1"/>
          </p:cNvSpPr>
          <p:nvPr>
            <p:ph sz="half" idx="2"/>
          </p:nvPr>
        </p:nvSpPr>
        <p:spPr>
          <a:xfrm>
            <a:off x="4648200" y="1600201"/>
            <a:ext cx="4038600" cy="1524000"/>
          </a:xfrm>
        </p:spPr>
        <p:txBody>
          <a:bodyPr>
            <a:normAutofit/>
          </a:bodyPr>
          <a:lstStyle/>
          <a:p>
            <a:pPr marL="0" indent="0">
              <a:buNone/>
            </a:pPr>
            <a:r>
              <a:rPr lang="en-US" u="sng" dirty="0" smtClean="0"/>
              <a:t>Non-Directive</a:t>
            </a:r>
          </a:p>
          <a:p>
            <a:r>
              <a:rPr lang="en-US" dirty="0" smtClean="0"/>
              <a:t>Ex. Draw a picture of whatever you like</a:t>
            </a:r>
            <a:endParaRPr lang="en-US" dirty="0"/>
          </a:p>
        </p:txBody>
      </p:sp>
      <p:sp>
        <p:nvSpPr>
          <p:cNvPr id="5" name="TextBox 4"/>
          <p:cNvSpPr txBox="1"/>
          <p:nvPr/>
        </p:nvSpPr>
        <p:spPr>
          <a:xfrm>
            <a:off x="381000" y="3581400"/>
            <a:ext cx="84582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Depending on the purpose of session, treatment goals, and ultimate comfortability of the client, either approach is warranted.</a:t>
            </a:r>
          </a:p>
          <a:p>
            <a:pPr marL="457200" indent="-457200">
              <a:buFont typeface="Arial" panose="020B0604020202020204" pitchFamily="34" charset="0"/>
              <a:buChar char="•"/>
            </a:pPr>
            <a:r>
              <a:rPr lang="en-US" sz="2800" dirty="0" smtClean="0"/>
              <a:t>Sometimes using images to self soothe and create positive sensations is warranted</a:t>
            </a:r>
          </a:p>
          <a:p>
            <a:pPr marL="457200" indent="-457200">
              <a:buFont typeface="Arial" panose="020B0604020202020204" pitchFamily="34" charset="0"/>
              <a:buChar char="•"/>
            </a:pPr>
            <a:r>
              <a:rPr lang="en-US" sz="2800" dirty="0" smtClean="0"/>
              <a:t>Provides the opportunity to dialogue with your art (what is it trying to communicate?)</a:t>
            </a:r>
            <a:endParaRPr lang="en-US" sz="2800" dirty="0"/>
          </a:p>
        </p:txBody>
      </p:sp>
    </p:spTree>
    <p:extLst>
      <p:ext uri="{BB962C8B-B14F-4D97-AF65-F5344CB8AC3E}">
        <p14:creationId xmlns:p14="http://schemas.microsoft.com/office/powerpoint/2010/main" val="1350617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radley Hand ITC" panose="03070402050302030203" pitchFamily="66" charset="0"/>
              </a:rPr>
              <a:t>Examples of Directive Art Activities</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4038600" cy="5105400"/>
          </a:xfrm>
        </p:spPr>
        <p:txBody>
          <a:bodyPr>
            <a:normAutofit fontScale="85000" lnSpcReduction="10000"/>
          </a:bodyPr>
          <a:lstStyle/>
          <a:p>
            <a:r>
              <a:rPr lang="en-US" dirty="0" smtClean="0"/>
              <a:t>Scribbles to create spontaneous imagery (eyes closed, non-dominant hand)</a:t>
            </a:r>
          </a:p>
          <a:p>
            <a:r>
              <a:rPr lang="en-US" dirty="0" smtClean="0"/>
              <a:t>Mandalas (relaxing/meditative properties as well as signs for transformation and change)</a:t>
            </a:r>
          </a:p>
          <a:p>
            <a:r>
              <a:rPr lang="en-US" dirty="0" smtClean="0"/>
              <a:t>Non-verbal family joint drawing</a:t>
            </a:r>
          </a:p>
          <a:p>
            <a:r>
              <a:rPr lang="en-US" dirty="0" smtClean="0"/>
              <a:t>Creative genograms: using colors/shapes/symbols that may reveal unconscious beliefs or perceptions</a:t>
            </a:r>
            <a:endParaRPr lang="en-US" dirty="0"/>
          </a:p>
        </p:txBody>
      </p:sp>
      <p:sp>
        <p:nvSpPr>
          <p:cNvPr id="4" name="Content Placeholder 3"/>
          <p:cNvSpPr>
            <a:spLocks noGrp="1"/>
          </p:cNvSpPr>
          <p:nvPr>
            <p:ph sz="half" idx="2"/>
          </p:nvPr>
        </p:nvSpPr>
        <p:spPr>
          <a:xfrm>
            <a:off x="4648200" y="1600200"/>
            <a:ext cx="4038600" cy="5029200"/>
          </a:xfrm>
        </p:spPr>
        <p:txBody>
          <a:bodyPr>
            <a:normAutofit fontScale="85000" lnSpcReduction="10000"/>
          </a:bodyPr>
          <a:lstStyle/>
          <a:p>
            <a:r>
              <a:rPr lang="en-US" dirty="0" smtClean="0"/>
              <a:t>Visual memorials for those you have passed (remember, record, and immortalize)</a:t>
            </a:r>
          </a:p>
          <a:p>
            <a:r>
              <a:rPr lang="en-US" dirty="0" smtClean="0"/>
              <a:t>Creating a safe place (visualizing and recording)</a:t>
            </a:r>
          </a:p>
          <a:p>
            <a:r>
              <a:rPr lang="en-US" dirty="0" smtClean="0"/>
              <a:t>Self-portraits/Family portraits</a:t>
            </a:r>
          </a:p>
          <a:p>
            <a:r>
              <a:rPr lang="en-US" dirty="0" smtClean="0"/>
              <a:t>Drawing of triggers and coping skills</a:t>
            </a:r>
          </a:p>
          <a:p>
            <a:r>
              <a:rPr lang="en-US" dirty="0" smtClean="0"/>
              <a:t>Safety Box</a:t>
            </a:r>
          </a:p>
          <a:p>
            <a:r>
              <a:rPr lang="en-US" dirty="0" smtClean="0"/>
              <a:t>Feelings’ Mask</a:t>
            </a:r>
            <a:endParaRPr lang="en-US" dirty="0"/>
          </a:p>
        </p:txBody>
      </p:sp>
    </p:spTree>
    <p:extLst>
      <p:ext uri="{BB962C8B-B14F-4D97-AF65-F5344CB8AC3E}">
        <p14:creationId xmlns:p14="http://schemas.microsoft.com/office/powerpoint/2010/main" val="3706964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Open Art Studio Groups</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295400"/>
            <a:ext cx="4038600" cy="5562600"/>
          </a:xfrm>
        </p:spPr>
        <p:txBody>
          <a:bodyPr>
            <a:normAutofit fontScale="77500" lnSpcReduction="20000"/>
          </a:bodyPr>
          <a:lstStyle/>
          <a:p>
            <a:r>
              <a:rPr lang="en-US" dirty="0" smtClean="0"/>
              <a:t>Non-directive emphasizes acceptance, receptive listening, and respect for people to solve their own problems</a:t>
            </a:r>
          </a:p>
          <a:p>
            <a:r>
              <a:rPr lang="en-US" dirty="0" smtClean="0"/>
              <a:t>Non-directive approach</a:t>
            </a:r>
          </a:p>
          <a:p>
            <a:r>
              <a:rPr lang="en-US" dirty="0" smtClean="0"/>
              <a:t>Contrast to art psychotherapy groups (based on a specific theme)</a:t>
            </a:r>
          </a:p>
          <a:p>
            <a:r>
              <a:rPr lang="en-US" dirty="0" smtClean="0"/>
              <a:t>Often perceived as artists more than patients</a:t>
            </a:r>
          </a:p>
          <a:p>
            <a:r>
              <a:rPr lang="en-US" dirty="0" smtClean="0"/>
              <a:t>Using art making as a process for self-expression, exploration, and healing</a:t>
            </a:r>
          </a:p>
          <a:p>
            <a:r>
              <a:rPr lang="en-US" dirty="0"/>
              <a:t>Based on art groups offered in hospitals during 40s and 50s</a:t>
            </a:r>
          </a:p>
          <a:p>
            <a:endParaRPr lang="en-US" dirty="0" smtClean="0"/>
          </a:p>
          <a:p>
            <a:endParaRPr lang="en-US" dirty="0" smtClean="0"/>
          </a:p>
          <a:p>
            <a:endParaRPr lang="en-US" dirty="0"/>
          </a:p>
        </p:txBody>
      </p:sp>
      <p:sp>
        <p:nvSpPr>
          <p:cNvPr id="4" name="Content Placeholder 3"/>
          <p:cNvSpPr>
            <a:spLocks noGrp="1"/>
          </p:cNvSpPr>
          <p:nvPr>
            <p:ph sz="half" idx="2"/>
          </p:nvPr>
        </p:nvSpPr>
        <p:spPr>
          <a:xfrm>
            <a:off x="4648200" y="1295400"/>
            <a:ext cx="4038600" cy="5867400"/>
          </a:xfrm>
        </p:spPr>
        <p:txBody>
          <a:bodyPr>
            <a:normAutofit fontScale="77500" lnSpcReduction="20000"/>
          </a:bodyPr>
          <a:lstStyle/>
          <a:p>
            <a:r>
              <a:rPr lang="en-US" dirty="0" smtClean="0"/>
              <a:t>Patients who attended these studios could come and go as they pleased (“open studio”)</a:t>
            </a:r>
          </a:p>
          <a:p>
            <a:r>
              <a:rPr lang="en-US" dirty="0" smtClean="0"/>
              <a:t>Emphasis is on art process to uncover and develop meaning versus traditional talk therapy</a:t>
            </a:r>
          </a:p>
          <a:p>
            <a:r>
              <a:rPr lang="en-US" dirty="0" smtClean="0"/>
              <a:t>The Open Studio Project, Chicago; provide programs to expose participants to value of the creative process</a:t>
            </a:r>
          </a:p>
          <a:p>
            <a:r>
              <a:rPr lang="en-US" dirty="0" smtClean="0"/>
              <a:t>“Witnessing” (works best with no comments from the viewer-P. Allen); honors the content of images, not interpretation; support and respect others’ experiences and creative potential</a:t>
            </a:r>
            <a:endParaRPr lang="en-US" dirty="0"/>
          </a:p>
        </p:txBody>
      </p:sp>
    </p:spTree>
    <p:extLst>
      <p:ext uri="{BB962C8B-B14F-4D97-AF65-F5344CB8AC3E}">
        <p14:creationId xmlns:p14="http://schemas.microsoft.com/office/powerpoint/2010/main" val="772507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txBody>
          <a:bodyPr>
            <a:normAutofit fontScale="90000"/>
          </a:bodyPr>
          <a:lstStyle/>
          <a:p>
            <a:r>
              <a:rPr lang="en-US" b="1" dirty="0" smtClean="0">
                <a:latin typeface="Bradley Hand ITC" panose="03070402050302030203" pitchFamily="66" charset="0"/>
              </a:rPr>
              <a:t>How to utilize art therapy techniques when working with children exposed to DV?</a:t>
            </a:r>
            <a:endParaRPr lang="en-US" b="1" dirty="0">
              <a:latin typeface="Bradley Hand ITC" panose="03070402050302030203" pitchFamily="66" charset="0"/>
            </a:endParaRPr>
          </a:p>
        </p:txBody>
      </p:sp>
      <p:sp>
        <p:nvSpPr>
          <p:cNvPr id="3" name="Subtitle 2"/>
          <p:cNvSpPr>
            <a:spLocks noGrp="1"/>
          </p:cNvSpPr>
          <p:nvPr>
            <p:ph type="subTitle" idx="1"/>
          </p:nvPr>
        </p:nvSpPr>
        <p:spPr>
          <a:xfrm>
            <a:off x="304800" y="3810000"/>
            <a:ext cx="8686800" cy="2590800"/>
          </a:xfrm>
        </p:spPr>
        <p:txBody>
          <a:bodyPr>
            <a:normAutofit/>
          </a:bodyPr>
          <a:lstStyle/>
          <a:p>
            <a:pPr marL="457200" indent="-457200" algn="l">
              <a:buFont typeface="Arial" panose="020B0604020202020204" pitchFamily="34" charset="0"/>
              <a:buChar char="•"/>
            </a:pPr>
            <a:r>
              <a:rPr lang="en-US" sz="2400" dirty="0" smtClean="0">
                <a:solidFill>
                  <a:schemeClr val="tx1"/>
                </a:solidFill>
              </a:rPr>
              <a:t>“Children who witness and live in this violence retain, recall, and react to their environment in a continuous state of threat, terror, and alarm.”</a:t>
            </a:r>
            <a:endParaRPr lang="en-US" sz="3600" dirty="0" smtClean="0">
              <a:solidFill>
                <a:schemeClr val="tx1"/>
              </a:solidFill>
            </a:endParaRPr>
          </a:p>
          <a:p>
            <a:r>
              <a:rPr lang="en-US" sz="2400" dirty="0" smtClean="0">
                <a:solidFill>
                  <a:schemeClr val="tx1"/>
                </a:solidFill>
              </a:rPr>
              <a:t>-B. </a:t>
            </a:r>
            <a:r>
              <a:rPr lang="en-US" sz="2400" dirty="0">
                <a:solidFill>
                  <a:schemeClr val="tx1"/>
                </a:solidFill>
              </a:rPr>
              <a:t>Perry, Considerations for Art Therapy &amp; Children from Violent Homes </a:t>
            </a:r>
          </a:p>
        </p:txBody>
      </p:sp>
    </p:spTree>
    <p:extLst>
      <p:ext uri="{BB962C8B-B14F-4D97-AF65-F5344CB8AC3E}">
        <p14:creationId xmlns:p14="http://schemas.microsoft.com/office/powerpoint/2010/main" val="159091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rmAutofit fontScale="90000"/>
          </a:bodyPr>
          <a:lstStyle/>
          <a:p>
            <a:r>
              <a:rPr lang="en-US" dirty="0" smtClean="0"/>
              <a:t>“So you play with crayons all day?”</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Art Therapy Humour &quot;art therapy helps to get what's in your brain out on paper&quot; Mead. N. - Art Therapy Without Borders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85" y="1752600"/>
            <a:ext cx="7848600"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410200"/>
            <a:ext cx="7391399" cy="646331"/>
          </a:xfrm>
          <a:prstGeom prst="rect">
            <a:avLst/>
          </a:prstGeom>
        </p:spPr>
        <p:txBody>
          <a:bodyPr wrap="square">
            <a:spAutoFit/>
          </a:bodyPr>
          <a:lstStyle/>
          <a:p>
            <a:r>
              <a:rPr lang="en-US" dirty="0"/>
              <a:t>Art Therapy Humour “art therapy helps to get what’s in your brain out on paper” Mead. N. – Art Therapy Without Borders 2014</a:t>
            </a:r>
          </a:p>
        </p:txBody>
      </p:sp>
    </p:spTree>
    <p:extLst>
      <p:ext uri="{BB962C8B-B14F-4D97-AF65-F5344CB8AC3E}">
        <p14:creationId xmlns:p14="http://schemas.microsoft.com/office/powerpoint/2010/main" val="3203377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470025"/>
          </a:xfrm>
        </p:spPr>
        <p:txBody>
          <a:bodyPr/>
          <a:lstStyle/>
          <a:p>
            <a:r>
              <a:rPr lang="en-US" b="1" dirty="0" smtClean="0">
                <a:latin typeface="Bradley Hand ITC" panose="03070402050302030203" pitchFamily="66" charset="0"/>
              </a:rPr>
              <a:t>Symptoms identified in Children</a:t>
            </a:r>
            <a:endParaRPr lang="en-US" b="1" dirty="0">
              <a:latin typeface="Bradley Hand ITC" panose="03070402050302030203" pitchFamily="66" charset="0"/>
            </a:endParaRPr>
          </a:p>
        </p:txBody>
      </p:sp>
      <p:sp>
        <p:nvSpPr>
          <p:cNvPr id="3" name="Subtitle 2"/>
          <p:cNvSpPr>
            <a:spLocks noGrp="1"/>
          </p:cNvSpPr>
          <p:nvPr>
            <p:ph type="subTitle" idx="1"/>
          </p:nvPr>
        </p:nvSpPr>
        <p:spPr>
          <a:xfrm>
            <a:off x="471577" y="1676400"/>
            <a:ext cx="4024223" cy="4800600"/>
          </a:xfrm>
        </p:spPr>
        <p:txBody>
          <a:bodyPr>
            <a:normAutofit fontScale="92500" lnSpcReduction="20000"/>
          </a:bodyPr>
          <a:lstStyle/>
          <a:p>
            <a:pPr marL="457200" indent="-457200" algn="l">
              <a:buFont typeface="Arial" panose="020B0604020202020204" pitchFamily="34" charset="0"/>
              <a:buChar char="•"/>
            </a:pPr>
            <a:r>
              <a:rPr lang="en-US" sz="2400" dirty="0" smtClean="0">
                <a:solidFill>
                  <a:schemeClr val="tx1"/>
                </a:solidFill>
              </a:rPr>
              <a:t>Sleep disturbances</a:t>
            </a:r>
          </a:p>
          <a:p>
            <a:pPr marL="457200" indent="-457200" algn="l">
              <a:buFont typeface="Arial" panose="020B0604020202020204" pitchFamily="34" charset="0"/>
              <a:buChar char="•"/>
            </a:pPr>
            <a:r>
              <a:rPr lang="en-US" sz="2400" dirty="0" smtClean="0">
                <a:solidFill>
                  <a:schemeClr val="tx1"/>
                </a:solidFill>
              </a:rPr>
              <a:t>Hypervigilance</a:t>
            </a:r>
          </a:p>
          <a:p>
            <a:pPr marL="457200" indent="-457200" algn="l">
              <a:buFont typeface="Arial" panose="020B0604020202020204" pitchFamily="34" charset="0"/>
              <a:buChar char="•"/>
            </a:pPr>
            <a:r>
              <a:rPr lang="en-US" sz="2400" dirty="0" smtClean="0">
                <a:solidFill>
                  <a:schemeClr val="tx1"/>
                </a:solidFill>
              </a:rPr>
              <a:t>Increase startle response</a:t>
            </a:r>
          </a:p>
          <a:p>
            <a:pPr marL="457200" indent="-457200" algn="l">
              <a:buFont typeface="Arial" panose="020B0604020202020204" pitchFamily="34" charset="0"/>
              <a:buChar char="•"/>
            </a:pPr>
            <a:r>
              <a:rPr lang="en-US" sz="2400" dirty="0" smtClean="0">
                <a:solidFill>
                  <a:schemeClr val="tx1"/>
                </a:solidFill>
              </a:rPr>
              <a:t>Depression</a:t>
            </a:r>
          </a:p>
          <a:p>
            <a:pPr marL="457200" indent="-457200" algn="l">
              <a:buFont typeface="Arial" panose="020B0604020202020204" pitchFamily="34" charset="0"/>
              <a:buChar char="•"/>
            </a:pPr>
            <a:r>
              <a:rPr lang="en-US" sz="2400" dirty="0" smtClean="0">
                <a:solidFill>
                  <a:schemeClr val="tx1"/>
                </a:solidFill>
              </a:rPr>
              <a:t>Irritability</a:t>
            </a:r>
          </a:p>
          <a:p>
            <a:pPr marL="457200" indent="-457200" algn="l">
              <a:buFont typeface="Arial" panose="020B0604020202020204" pitchFamily="34" charset="0"/>
              <a:buChar char="•"/>
            </a:pPr>
            <a:r>
              <a:rPr lang="en-US" sz="2400" dirty="0" smtClean="0">
                <a:solidFill>
                  <a:schemeClr val="tx1"/>
                </a:solidFill>
              </a:rPr>
              <a:t>Anxiety</a:t>
            </a:r>
          </a:p>
          <a:p>
            <a:pPr marL="457200" indent="-457200" algn="l">
              <a:buFont typeface="Arial" panose="020B0604020202020204" pitchFamily="34" charset="0"/>
              <a:buChar char="•"/>
            </a:pPr>
            <a:r>
              <a:rPr lang="en-US" sz="2400" dirty="0" smtClean="0">
                <a:solidFill>
                  <a:schemeClr val="tx1"/>
                </a:solidFill>
              </a:rPr>
              <a:t>Biting</a:t>
            </a:r>
          </a:p>
          <a:p>
            <a:pPr marL="457200" indent="-457200" algn="l">
              <a:buFont typeface="Arial" panose="020B0604020202020204" pitchFamily="34" charset="0"/>
              <a:buChar char="•"/>
            </a:pPr>
            <a:r>
              <a:rPr lang="en-US" sz="2400" dirty="0" smtClean="0">
                <a:solidFill>
                  <a:schemeClr val="tx1"/>
                </a:solidFill>
              </a:rPr>
              <a:t>Lack of empathy</a:t>
            </a:r>
          </a:p>
          <a:p>
            <a:pPr marL="457200" indent="-457200" algn="l">
              <a:buFont typeface="Arial" panose="020B0604020202020204" pitchFamily="34" charset="0"/>
              <a:buChar char="•"/>
            </a:pPr>
            <a:r>
              <a:rPr lang="en-US" sz="2400" dirty="0" smtClean="0">
                <a:solidFill>
                  <a:schemeClr val="tx1"/>
                </a:solidFill>
              </a:rPr>
              <a:t>Repetitive play</a:t>
            </a:r>
          </a:p>
          <a:p>
            <a:pPr marL="457200" indent="-457200" algn="l">
              <a:buFont typeface="Arial" panose="020B0604020202020204" pitchFamily="34" charset="0"/>
              <a:buChar char="•"/>
            </a:pPr>
            <a:r>
              <a:rPr lang="en-US" sz="2400" dirty="0" smtClean="0">
                <a:solidFill>
                  <a:schemeClr val="tx1"/>
                </a:solidFill>
              </a:rPr>
              <a:t>Fearfulness</a:t>
            </a:r>
          </a:p>
          <a:p>
            <a:pPr marL="457200" indent="-457200" algn="l">
              <a:buFont typeface="Arial" panose="020B0604020202020204" pitchFamily="34" charset="0"/>
              <a:buChar char="•"/>
            </a:pPr>
            <a:r>
              <a:rPr lang="en-US" sz="2400" dirty="0">
                <a:solidFill>
                  <a:schemeClr val="tx1"/>
                </a:solidFill>
              </a:rPr>
              <a:t>Nightmares</a:t>
            </a:r>
          </a:p>
          <a:p>
            <a:pPr marL="457200" indent="-457200" algn="l">
              <a:buFont typeface="Arial" panose="020B0604020202020204" pitchFamily="34" charset="0"/>
              <a:buChar char="•"/>
            </a:pPr>
            <a:r>
              <a:rPr lang="en-US" sz="2400" dirty="0">
                <a:solidFill>
                  <a:schemeClr val="tx1"/>
                </a:solidFill>
              </a:rPr>
              <a:t>Aggression</a:t>
            </a:r>
          </a:p>
          <a:p>
            <a:pPr marL="457200" indent="-457200" algn="l">
              <a:buFont typeface="Arial" panose="020B0604020202020204" pitchFamily="34" charset="0"/>
              <a:buChar char="•"/>
            </a:pPr>
            <a:r>
              <a:rPr lang="en-US" sz="2400" dirty="0">
                <a:solidFill>
                  <a:schemeClr val="tx1"/>
                </a:solidFill>
              </a:rPr>
              <a:t>Separation anxiety</a:t>
            </a:r>
          </a:p>
          <a:p>
            <a:pPr marL="457200" indent="-457200" algn="l">
              <a:buFont typeface="Arial" panose="020B0604020202020204" pitchFamily="34" charset="0"/>
              <a:buChar char="•"/>
            </a:pPr>
            <a:r>
              <a:rPr lang="en-US" sz="2400" dirty="0" smtClean="0">
                <a:solidFill>
                  <a:schemeClr val="tx1"/>
                </a:solidFill>
              </a:rPr>
              <a:t>Low self-image </a:t>
            </a:r>
            <a:r>
              <a:rPr lang="en-US" sz="2400" dirty="0">
                <a:solidFill>
                  <a:schemeClr val="tx1"/>
                </a:solidFill>
              </a:rPr>
              <a:t>&amp; self-esteem</a:t>
            </a:r>
          </a:p>
          <a:p>
            <a:pPr marL="457200" indent="-457200" algn="l">
              <a:buFont typeface="Arial" panose="020B0604020202020204" pitchFamily="34" charset="0"/>
              <a:buChar char="•"/>
            </a:pPr>
            <a:endParaRPr lang="en-US" sz="2400" dirty="0">
              <a:solidFill>
                <a:schemeClr val="tx1"/>
              </a:solidFill>
            </a:endParaRPr>
          </a:p>
        </p:txBody>
      </p:sp>
      <p:sp>
        <p:nvSpPr>
          <p:cNvPr id="4" name="Subtitle 2"/>
          <p:cNvSpPr txBox="1">
            <a:spLocks/>
          </p:cNvSpPr>
          <p:nvPr/>
        </p:nvSpPr>
        <p:spPr>
          <a:xfrm>
            <a:off x="4510177" y="1676400"/>
            <a:ext cx="4024223"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6400"/>
            <a:ext cx="2784791" cy="2845198"/>
          </a:xfrm>
          <a:prstGeom prst="rect">
            <a:avLst/>
          </a:prstGeom>
        </p:spPr>
      </p:pic>
      <p:sp>
        <p:nvSpPr>
          <p:cNvPr id="6" name="TextBox 5"/>
          <p:cNvSpPr txBox="1"/>
          <p:nvPr/>
        </p:nvSpPr>
        <p:spPr>
          <a:xfrm>
            <a:off x="5181600" y="5029200"/>
            <a:ext cx="3526991" cy="1107996"/>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Difficulty concentrating</a:t>
            </a:r>
          </a:p>
          <a:p>
            <a:pPr marL="285750" indent="-285750">
              <a:buFont typeface="Arial" panose="020B0604020202020204" pitchFamily="34" charset="0"/>
              <a:buChar char="•"/>
            </a:pPr>
            <a:r>
              <a:rPr lang="en-US" sz="2200" dirty="0" smtClean="0"/>
              <a:t>Intrusive thoughts</a:t>
            </a:r>
          </a:p>
          <a:p>
            <a:pPr marL="285750" indent="-285750">
              <a:buFont typeface="Arial" panose="020B0604020202020204" pitchFamily="34" charset="0"/>
              <a:buChar char="•"/>
            </a:pPr>
            <a:r>
              <a:rPr lang="en-US" sz="2200" dirty="0" smtClean="0"/>
              <a:t>Decrease in attention span</a:t>
            </a:r>
            <a:endParaRPr lang="en-US" sz="2200" dirty="0"/>
          </a:p>
        </p:txBody>
      </p:sp>
    </p:spTree>
    <p:extLst>
      <p:ext uri="{BB962C8B-B14F-4D97-AF65-F5344CB8AC3E}">
        <p14:creationId xmlns:p14="http://schemas.microsoft.com/office/powerpoint/2010/main" val="396948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dirty="0" smtClean="0">
                <a:latin typeface="Bradley Hand ITC" panose="03070402050302030203" pitchFamily="66" charset="0"/>
              </a:rPr>
              <a:t>Environmental considerations</a:t>
            </a:r>
            <a:endParaRPr lang="en-US" b="1" dirty="0">
              <a:latin typeface="Bradley Hand ITC" panose="03070402050302030203" pitchFamily="66" charset="0"/>
            </a:endParaRPr>
          </a:p>
        </p:txBody>
      </p:sp>
      <p:sp>
        <p:nvSpPr>
          <p:cNvPr id="5" name="TextBox 4"/>
          <p:cNvSpPr txBox="1"/>
          <p:nvPr/>
        </p:nvSpPr>
        <p:spPr>
          <a:xfrm>
            <a:off x="435429" y="1447800"/>
            <a:ext cx="4191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Emotional expression, validation, acceptance</a:t>
            </a:r>
          </a:p>
          <a:p>
            <a:pPr marL="285750" indent="-285750">
              <a:buFont typeface="Arial" panose="020B0604020202020204" pitchFamily="34" charset="0"/>
              <a:buChar char="•"/>
            </a:pPr>
            <a:r>
              <a:rPr lang="en-US" sz="2400" dirty="0" smtClean="0"/>
              <a:t>Reduce anxiety and fear</a:t>
            </a:r>
          </a:p>
          <a:p>
            <a:pPr marL="285750" indent="-285750">
              <a:buFont typeface="Arial" panose="020B0604020202020204" pitchFamily="34" charset="0"/>
              <a:buChar char="•"/>
            </a:pPr>
            <a:r>
              <a:rPr lang="en-US" sz="2400" dirty="0" smtClean="0"/>
              <a:t>Adjust to shelter life, changes within the family</a:t>
            </a:r>
          </a:p>
          <a:p>
            <a:pPr marL="285750" indent="-285750">
              <a:buFont typeface="Arial" panose="020B0604020202020204" pitchFamily="34" charset="0"/>
              <a:buChar char="•"/>
            </a:pPr>
            <a:r>
              <a:rPr lang="en-US" sz="2400" dirty="0" smtClean="0"/>
              <a:t>Safety planning</a:t>
            </a:r>
          </a:p>
          <a:p>
            <a:pPr marL="285750" indent="-285750">
              <a:buFont typeface="Arial" panose="020B0604020202020204" pitchFamily="34" charset="0"/>
              <a:buChar char="•"/>
            </a:pPr>
            <a:r>
              <a:rPr lang="en-US" sz="2400" dirty="0" smtClean="0"/>
              <a:t>Provide a sense of safety and predictability</a:t>
            </a:r>
          </a:p>
          <a:p>
            <a:pPr marL="285750" indent="-285750">
              <a:buFont typeface="Arial" panose="020B0604020202020204" pitchFamily="34" charset="0"/>
              <a:buChar char="•"/>
            </a:pPr>
            <a:r>
              <a:rPr lang="en-US" sz="2400" dirty="0" smtClean="0"/>
              <a:t>Allow messes</a:t>
            </a:r>
          </a:p>
          <a:p>
            <a:pPr marL="285750" indent="-285750">
              <a:buFont typeface="Arial" panose="020B0604020202020204" pitchFamily="34" charset="0"/>
              <a:buChar char="•"/>
            </a:pPr>
            <a:r>
              <a:rPr lang="en-US" sz="2400" dirty="0" smtClean="0"/>
              <a:t>Permission to freely create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447800"/>
            <a:ext cx="2247900" cy="2247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193" y="3785652"/>
            <a:ext cx="3770313" cy="2895600"/>
          </a:xfrm>
          <a:prstGeom prst="rect">
            <a:avLst/>
          </a:prstGeom>
        </p:spPr>
      </p:pic>
    </p:spTree>
    <p:extLst>
      <p:ext uri="{BB962C8B-B14F-4D97-AF65-F5344CB8AC3E}">
        <p14:creationId xmlns:p14="http://schemas.microsoft.com/office/powerpoint/2010/main" val="80502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68275"/>
            <a:ext cx="7772400" cy="1470025"/>
          </a:xfrm>
        </p:spPr>
        <p:txBody>
          <a:bodyPr/>
          <a:lstStyle/>
          <a:p>
            <a:r>
              <a:rPr lang="en-US" b="1" dirty="0" smtClean="0">
                <a:latin typeface="Bradley Hand ITC" panose="03070402050302030203" pitchFamily="66" charset="0"/>
              </a:rPr>
              <a:t>How Trauma is Expressed in Art</a:t>
            </a:r>
            <a:endParaRPr lang="en-US" b="1" dirty="0">
              <a:latin typeface="Bradley Hand ITC" panose="03070402050302030203" pitchFamily="66" charset="0"/>
            </a:endParaRPr>
          </a:p>
        </p:txBody>
      </p:sp>
      <p:sp>
        <p:nvSpPr>
          <p:cNvPr id="3" name="Subtitle 2"/>
          <p:cNvSpPr>
            <a:spLocks noGrp="1"/>
          </p:cNvSpPr>
          <p:nvPr>
            <p:ph type="subTitle" idx="1"/>
          </p:nvPr>
        </p:nvSpPr>
        <p:spPr>
          <a:xfrm>
            <a:off x="228600" y="1358900"/>
            <a:ext cx="5257800" cy="5346700"/>
          </a:xfrm>
        </p:spPr>
        <p:txBody>
          <a:bodyPr>
            <a:normAutofit lnSpcReduction="10000"/>
          </a:bodyPr>
          <a:lstStyle/>
          <a:p>
            <a:pPr marL="457200" indent="-457200" algn="l">
              <a:buFont typeface="Arial" panose="020B0604020202020204" pitchFamily="34" charset="0"/>
              <a:buChar char="•"/>
            </a:pPr>
            <a:r>
              <a:rPr lang="en-US" sz="2400" dirty="0" smtClean="0">
                <a:solidFill>
                  <a:schemeClr val="tx1"/>
                </a:solidFill>
              </a:rPr>
              <a:t>Animals, colors, characters (i.e.. Monsters) can assist children with processing trauma through a non-threatening image</a:t>
            </a:r>
            <a:endParaRPr lang="en-US" sz="2400" dirty="0">
              <a:solidFill>
                <a:schemeClr val="tx1"/>
              </a:solidFill>
            </a:endParaRPr>
          </a:p>
          <a:p>
            <a:pPr marL="457200" indent="-457200" algn="l">
              <a:buFont typeface="Arial" panose="020B0604020202020204" pitchFamily="34" charset="0"/>
              <a:buChar char="•"/>
            </a:pPr>
            <a:r>
              <a:rPr lang="en-US" sz="2400" dirty="0" smtClean="0">
                <a:solidFill>
                  <a:schemeClr val="tx1"/>
                </a:solidFill>
              </a:rPr>
              <a:t>“Art </a:t>
            </a:r>
            <a:r>
              <a:rPr lang="en-US" sz="2400" dirty="0">
                <a:solidFill>
                  <a:schemeClr val="tx1"/>
                </a:solidFill>
              </a:rPr>
              <a:t>expression is one way to communicate what is unspoken and </a:t>
            </a:r>
            <a:r>
              <a:rPr lang="en-US" sz="2400" dirty="0" smtClean="0">
                <a:solidFill>
                  <a:schemeClr val="tx1"/>
                </a:solidFill>
              </a:rPr>
              <a:t>unspeakable… </a:t>
            </a:r>
            <a:r>
              <a:rPr lang="en-US" sz="2400" dirty="0">
                <a:solidFill>
                  <a:schemeClr val="tx1"/>
                </a:solidFill>
              </a:rPr>
              <a:t>By providing these children with the chance to express their inner worlds through art, we inevitably offer them the opportunity to release the inner monsters that torment them and ultimately rob them of trust, safety, </a:t>
            </a:r>
            <a:r>
              <a:rPr lang="en-US" sz="2400" dirty="0" smtClean="0">
                <a:solidFill>
                  <a:schemeClr val="tx1"/>
                </a:solidFill>
              </a:rPr>
              <a:t>happiness and </a:t>
            </a:r>
            <a:r>
              <a:rPr lang="en-US" sz="2400" dirty="0">
                <a:solidFill>
                  <a:schemeClr val="tx1"/>
                </a:solidFill>
              </a:rPr>
              <a:t>a sense of wholeness</a:t>
            </a:r>
            <a:r>
              <a:rPr lang="en-US" sz="2400" dirty="0" smtClean="0">
                <a:solidFill>
                  <a:schemeClr val="tx1"/>
                </a:solidFill>
              </a:rPr>
              <a:t>.” –Cathy Malchiodi</a:t>
            </a:r>
          </a:p>
          <a:p>
            <a:pPr marL="457200" indent="-457200" algn="l">
              <a:buFont typeface="Arial" panose="020B0604020202020204" pitchFamily="34" charset="0"/>
              <a:buChar char="•"/>
            </a:pPr>
            <a:endParaRPr lang="en-US" dirty="0">
              <a:solidFill>
                <a:schemeClr val="tx1"/>
              </a:solidFill>
            </a:endParaRPr>
          </a:p>
        </p:txBody>
      </p:sp>
      <p:sp>
        <p:nvSpPr>
          <p:cNvPr id="4" name="TextBox 3"/>
          <p:cNvSpPr txBox="1"/>
          <p:nvPr/>
        </p:nvSpPr>
        <p:spPr>
          <a:xfrm>
            <a:off x="5486400" y="1358900"/>
            <a:ext cx="3657599"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Safety, protection</a:t>
            </a:r>
          </a:p>
          <a:p>
            <a:pPr marL="285750" indent="-285750">
              <a:buFont typeface="Arial" panose="020B0604020202020204" pitchFamily="34" charset="0"/>
              <a:buChar char="•"/>
            </a:pPr>
            <a:r>
              <a:rPr lang="en-US" sz="2400" dirty="0" smtClean="0"/>
              <a:t>Fear of someone breaking into the home</a:t>
            </a:r>
          </a:p>
          <a:p>
            <a:pPr marL="285750" indent="-285750">
              <a:buFont typeface="Arial" panose="020B0604020202020204" pitchFamily="34" charset="0"/>
              <a:buChar char="•"/>
            </a:pPr>
            <a:r>
              <a:rPr lang="en-US" sz="2400" dirty="0" smtClean="0"/>
              <a:t>Images and verbalizations regarding anxiety, violence, fear</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49" y="3810049"/>
            <a:ext cx="2857500" cy="2752725"/>
          </a:xfrm>
          <a:prstGeom prst="rect">
            <a:avLst/>
          </a:prstGeom>
        </p:spPr>
      </p:pic>
    </p:spTree>
    <p:extLst>
      <p:ext uri="{BB962C8B-B14F-4D97-AF65-F5344CB8AC3E}">
        <p14:creationId xmlns:p14="http://schemas.microsoft.com/office/powerpoint/2010/main" val="85409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smtClean="0">
                <a:latin typeface="Bradley Hand ITC" panose="03070402050302030203" pitchFamily="66" charset="0"/>
              </a:rPr>
              <a:t>Art &amp; Trauma Intervention</a:t>
            </a:r>
            <a:endParaRPr lang="en-US" b="1" dirty="0">
              <a:latin typeface="Bradley Hand ITC" panose="03070402050302030203" pitchFamily="66" charset="0"/>
            </a:endParaRPr>
          </a:p>
        </p:txBody>
      </p:sp>
      <p:sp>
        <p:nvSpPr>
          <p:cNvPr id="3" name="Subtitle 2"/>
          <p:cNvSpPr>
            <a:spLocks noGrp="1"/>
          </p:cNvSpPr>
          <p:nvPr>
            <p:ph type="subTitle" idx="1"/>
          </p:nvPr>
        </p:nvSpPr>
        <p:spPr>
          <a:xfrm>
            <a:off x="177800" y="1371600"/>
            <a:ext cx="4419600" cy="5486400"/>
          </a:xfrm>
        </p:spPr>
        <p:txBody>
          <a:bodyPr>
            <a:normAutofit fontScale="25000" lnSpcReduction="20000"/>
          </a:bodyPr>
          <a:lstStyle/>
          <a:p>
            <a:pPr marL="457200" indent="-457200" algn="l">
              <a:buFont typeface="Arial" panose="020B0604020202020204" pitchFamily="34" charset="0"/>
              <a:buChar char="•"/>
            </a:pPr>
            <a:r>
              <a:rPr lang="en-US" sz="8800" dirty="0" smtClean="0">
                <a:solidFill>
                  <a:schemeClr val="tx1"/>
                </a:solidFill>
              </a:rPr>
              <a:t>Goal is to create a safe environment, sense of safety internally &amp; externally (using a blanket to identify boundaries)</a:t>
            </a:r>
          </a:p>
          <a:p>
            <a:pPr marL="457200" indent="-457200" algn="l">
              <a:buFont typeface="Arial" panose="020B0604020202020204" pitchFamily="34" charset="0"/>
              <a:buChar char="•"/>
            </a:pPr>
            <a:r>
              <a:rPr lang="en-US" sz="8800" dirty="0" smtClean="0">
                <a:solidFill>
                  <a:schemeClr val="tx1"/>
                </a:solidFill>
              </a:rPr>
              <a:t>Feel safe to make art free of judgment , interpretation, and being asked too many questions</a:t>
            </a:r>
          </a:p>
          <a:p>
            <a:pPr marL="457200" indent="-457200" algn="l">
              <a:buFont typeface="Arial" panose="020B0604020202020204" pitchFamily="34" charset="0"/>
              <a:buChar char="•"/>
            </a:pPr>
            <a:r>
              <a:rPr lang="en-US" sz="8800" dirty="0" smtClean="0">
                <a:solidFill>
                  <a:schemeClr val="tx1"/>
                </a:solidFill>
              </a:rPr>
              <a:t>Opportunity for storytelling, providing a voice</a:t>
            </a:r>
          </a:p>
          <a:p>
            <a:pPr marL="457200" indent="-457200" algn="l">
              <a:buFont typeface="Arial" panose="020B0604020202020204" pitchFamily="34" charset="0"/>
              <a:buChar char="•"/>
            </a:pPr>
            <a:r>
              <a:rPr lang="en-US" sz="8800" dirty="0" smtClean="0">
                <a:solidFill>
                  <a:schemeClr val="tx1"/>
                </a:solidFill>
              </a:rPr>
              <a:t>Build resiliency, focusing on strengths</a:t>
            </a:r>
          </a:p>
          <a:p>
            <a:pPr marL="457200" indent="-457200" algn="l">
              <a:buFont typeface="Arial" panose="020B0604020202020204" pitchFamily="34" charset="0"/>
              <a:buChar char="•"/>
            </a:pPr>
            <a:r>
              <a:rPr lang="en-US" sz="8800" dirty="0" smtClean="0">
                <a:solidFill>
                  <a:schemeClr val="tx1"/>
                </a:solidFill>
              </a:rPr>
              <a:t>Making choices</a:t>
            </a:r>
          </a:p>
          <a:p>
            <a:pPr marL="457200" indent="-457200" algn="l">
              <a:buFont typeface="Arial" panose="020B0604020202020204" pitchFamily="34" charset="0"/>
              <a:buChar char="•"/>
            </a:pPr>
            <a:r>
              <a:rPr lang="en-US" sz="8800" dirty="0">
                <a:solidFill>
                  <a:schemeClr val="tx1"/>
                </a:solidFill>
              </a:rPr>
              <a:t>Appropriate role modeling to aide with re-establishing trust and learn </a:t>
            </a:r>
            <a:r>
              <a:rPr lang="en-US" sz="8800" dirty="0" smtClean="0">
                <a:solidFill>
                  <a:schemeClr val="tx1"/>
                </a:solidFill>
              </a:rPr>
              <a:t>empathy</a:t>
            </a:r>
          </a:p>
          <a:p>
            <a:pPr marL="457200" indent="-457200" algn="l">
              <a:buFont typeface="Arial" panose="020B0604020202020204" pitchFamily="34" charset="0"/>
              <a:buChar char="•"/>
            </a:pPr>
            <a:r>
              <a:rPr lang="en-US" sz="8800" dirty="0" smtClean="0">
                <a:solidFill>
                  <a:schemeClr val="tx1"/>
                </a:solidFill>
              </a:rPr>
              <a:t>Distance painful experiences from self/externalizes the internal</a:t>
            </a:r>
            <a:endParaRPr lang="en-US" sz="8800"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p:txBody>
      </p:sp>
      <p:sp>
        <p:nvSpPr>
          <p:cNvPr id="4" name="Subtitle 2"/>
          <p:cNvSpPr txBox="1">
            <a:spLocks/>
          </p:cNvSpPr>
          <p:nvPr/>
        </p:nvSpPr>
        <p:spPr>
          <a:xfrm>
            <a:off x="4724400" y="1371600"/>
            <a:ext cx="4419600" cy="472440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8800" dirty="0" smtClean="0">
                <a:solidFill>
                  <a:schemeClr val="tx1"/>
                </a:solidFill>
              </a:rPr>
              <a:t>Educate and normalize trauma reactions</a:t>
            </a:r>
          </a:p>
          <a:p>
            <a:pPr marL="457200" indent="-457200" algn="l">
              <a:buFont typeface="Arial" panose="020B0604020202020204" pitchFamily="34" charset="0"/>
              <a:buChar char="•"/>
            </a:pPr>
            <a:r>
              <a:rPr lang="en-US" sz="8800" dirty="0" smtClean="0">
                <a:solidFill>
                  <a:schemeClr val="tx1"/>
                </a:solidFill>
              </a:rPr>
              <a:t>Stress management</a:t>
            </a:r>
          </a:p>
          <a:p>
            <a:pPr marL="457200" indent="-457200" algn="l">
              <a:buFont typeface="Arial" panose="020B0604020202020204" pitchFamily="34" charset="0"/>
              <a:buChar char="•"/>
            </a:pPr>
            <a:r>
              <a:rPr lang="en-US" sz="8800" dirty="0" smtClean="0">
                <a:solidFill>
                  <a:schemeClr val="tx1"/>
                </a:solidFill>
              </a:rPr>
              <a:t>Validation of experience</a:t>
            </a:r>
          </a:p>
          <a:p>
            <a:pPr marL="457200" indent="-457200" algn="l">
              <a:buFont typeface="Arial" panose="020B0604020202020204" pitchFamily="34" charset="0"/>
              <a:buChar char="•"/>
            </a:pPr>
            <a:r>
              <a:rPr lang="en-US" sz="8800" dirty="0" smtClean="0">
                <a:solidFill>
                  <a:schemeClr val="tx1"/>
                </a:solidFill>
              </a:rPr>
              <a:t>Learn to express and release feelings</a:t>
            </a:r>
          </a:p>
          <a:p>
            <a:pPr marL="457200" indent="-457200" algn="l">
              <a:buFont typeface="Arial" panose="020B0604020202020204" pitchFamily="34" charset="0"/>
              <a:buChar char="•"/>
            </a:pPr>
            <a:r>
              <a:rPr lang="en-US" sz="8800" dirty="0" smtClean="0">
                <a:solidFill>
                  <a:schemeClr val="tx1"/>
                </a:solidFill>
              </a:rPr>
              <a:t>Permission and acceptance of emotions (fear, worry, anger, guilt, humiliation, sadness, betrayal)</a:t>
            </a:r>
          </a:p>
          <a:p>
            <a:pPr marL="457200" indent="-457200" algn="l">
              <a:buFont typeface="Arial" panose="020B0604020202020204" pitchFamily="34" charset="0"/>
              <a:buChar char="•"/>
            </a:pPr>
            <a:r>
              <a:rPr lang="en-US" sz="8800" dirty="0" smtClean="0">
                <a:solidFill>
                  <a:schemeClr val="tx1"/>
                </a:solidFill>
              </a:rPr>
              <a:t>“Not your fault”</a:t>
            </a:r>
          </a:p>
          <a:p>
            <a:pPr marL="457200" indent="-457200" algn="l">
              <a:buFont typeface="Arial" panose="020B0604020202020204" pitchFamily="34" charset="0"/>
              <a:buChar char="•"/>
            </a:pPr>
            <a:r>
              <a:rPr lang="en-US" sz="8800" dirty="0" smtClean="0">
                <a:solidFill>
                  <a:schemeClr val="tx1"/>
                </a:solidFill>
              </a:rPr>
              <a:t>Slowly and safely release these experiences</a:t>
            </a:r>
            <a:endParaRPr lang="en-US" sz="8800" dirty="0">
              <a:solidFill>
                <a:schemeClr val="tx1"/>
              </a:solidFill>
            </a:endParaRPr>
          </a:p>
          <a:p>
            <a:pPr marL="457200" indent="-457200" algn="l">
              <a:buFont typeface="Arial" panose="020B0604020202020204" pitchFamily="34" charset="0"/>
              <a:buChar char="•"/>
            </a:pPr>
            <a:r>
              <a:rPr lang="en-US" sz="8800" dirty="0">
                <a:solidFill>
                  <a:schemeClr val="tx1"/>
                </a:solidFill>
              </a:rPr>
              <a:t>Relational </a:t>
            </a:r>
            <a:r>
              <a:rPr lang="en-US" sz="8800" dirty="0" smtClean="0">
                <a:solidFill>
                  <a:schemeClr val="tx1"/>
                </a:solidFill>
              </a:rPr>
              <a:t>support</a:t>
            </a:r>
          </a:p>
          <a:p>
            <a:pPr marL="457200" indent="-457200" algn="l">
              <a:buFont typeface="Arial" panose="020B0604020202020204" pitchFamily="34" charset="0"/>
              <a:buChar char="•"/>
            </a:pPr>
            <a:r>
              <a:rPr lang="en-US" sz="8800" dirty="0" smtClean="0">
                <a:solidFill>
                  <a:schemeClr val="tx1"/>
                </a:solidFill>
              </a:rPr>
              <a:t>Create and envision a future</a:t>
            </a:r>
          </a:p>
          <a:p>
            <a:pPr marL="457200" indent="-457200" algn="l">
              <a:buFont typeface="Arial" panose="020B0604020202020204" pitchFamily="34" charset="0"/>
              <a:buChar char="•"/>
            </a:pPr>
            <a:r>
              <a:rPr lang="en-US" sz="8800" dirty="0" smtClean="0">
                <a:solidFill>
                  <a:schemeClr val="tx1"/>
                </a:solidFill>
              </a:rPr>
              <a:t>Instill Hope</a:t>
            </a:r>
          </a:p>
          <a:p>
            <a:pPr marL="457200" indent="-457200" algn="l">
              <a:buFont typeface="Arial" panose="020B0604020202020204" pitchFamily="34" charset="0"/>
              <a:buChar char="•"/>
            </a:pPr>
            <a:r>
              <a:rPr lang="en-US" sz="8800" dirty="0" smtClean="0">
                <a:solidFill>
                  <a:schemeClr val="tx1"/>
                </a:solidFill>
              </a:rPr>
              <a:t>Problem solving, flexible thinking</a:t>
            </a:r>
            <a:endParaRPr lang="en-US" sz="8800"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50065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63454">
            <a:off x="5382764" y="3737533"/>
            <a:ext cx="2614503" cy="26145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83069"/>
            <a:ext cx="3581400" cy="26835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8" y="1752600"/>
            <a:ext cx="4220187" cy="4712294"/>
          </a:xfrm>
          <a:prstGeom prst="rect">
            <a:avLst/>
          </a:prstGeom>
        </p:spPr>
      </p:pic>
      <p:sp>
        <p:nvSpPr>
          <p:cNvPr id="7" name="TextBox 6"/>
          <p:cNvSpPr txBox="1"/>
          <p:nvPr/>
        </p:nvSpPr>
        <p:spPr>
          <a:xfrm>
            <a:off x="571499" y="483069"/>
            <a:ext cx="3991587" cy="892552"/>
          </a:xfrm>
          <a:prstGeom prst="rect">
            <a:avLst/>
          </a:prstGeom>
          <a:noFill/>
        </p:spPr>
        <p:txBody>
          <a:bodyPr wrap="square" rtlCol="0">
            <a:spAutoFit/>
          </a:bodyPr>
          <a:lstStyle/>
          <a:p>
            <a:r>
              <a:rPr lang="en-US" sz="3200" b="1" dirty="0" smtClean="0">
                <a:latin typeface="Bradley Hand ITC" panose="03070402050302030203" pitchFamily="66" charset="0"/>
              </a:rPr>
              <a:t>Safe Places/Home</a:t>
            </a:r>
          </a:p>
          <a:p>
            <a:r>
              <a:rPr lang="en-US" sz="2000" b="1" dirty="0" smtClean="0">
                <a:latin typeface="Bradley Hand ITC" panose="03070402050302030203" pitchFamily="66" charset="0"/>
              </a:rPr>
              <a:t>(Boxes, Buildings, Drawings)</a:t>
            </a:r>
            <a:endParaRPr lang="en-US" sz="2000" b="1" dirty="0">
              <a:latin typeface="Bradley Hand ITC" panose="03070402050302030203" pitchFamily="66" charset="0"/>
            </a:endParaRPr>
          </a:p>
        </p:txBody>
      </p:sp>
    </p:spTree>
    <p:extLst>
      <p:ext uri="{BB962C8B-B14F-4D97-AF65-F5344CB8AC3E}">
        <p14:creationId xmlns:p14="http://schemas.microsoft.com/office/powerpoint/2010/main" val="14765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57"/>
            <a:ext cx="7772400" cy="1470025"/>
          </a:xfrm>
        </p:spPr>
        <p:txBody>
          <a:bodyPr/>
          <a:lstStyle/>
          <a:p>
            <a:r>
              <a:rPr lang="en-US" b="1" dirty="0" smtClean="0">
                <a:latin typeface="Bradley Hand ITC" panose="03070402050302030203" pitchFamily="66" charset="0"/>
              </a:rPr>
              <a:t>Transitional Safe Place</a:t>
            </a:r>
            <a:endParaRPr lang="en-US" b="1" dirty="0">
              <a:latin typeface="Bradley Hand ITC" panose="03070402050302030203" pitchFamily="66" charset="0"/>
            </a:endParaRPr>
          </a:p>
        </p:txBody>
      </p:sp>
      <p:sp>
        <p:nvSpPr>
          <p:cNvPr id="4" name="TextBox 3"/>
          <p:cNvSpPr txBox="1"/>
          <p:nvPr/>
        </p:nvSpPr>
        <p:spPr>
          <a:xfrm>
            <a:off x="457200" y="1205416"/>
            <a:ext cx="8229600" cy="646331"/>
          </a:xfrm>
          <a:prstGeom prst="rect">
            <a:avLst/>
          </a:prstGeom>
          <a:noFill/>
        </p:spPr>
        <p:txBody>
          <a:bodyPr wrap="square" rtlCol="0">
            <a:spAutoFit/>
          </a:bodyPr>
          <a:lstStyle/>
          <a:p>
            <a:r>
              <a:rPr lang="en-US" dirty="0" smtClean="0"/>
              <a:t>Create an image of a safe place/scene that can be carried with someone as a reminder and tool for grounding oneself.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70" y="1988956"/>
            <a:ext cx="3075890" cy="2019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373258"/>
            <a:ext cx="4844436" cy="32699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76331"/>
            <a:ext cx="1886869" cy="2514927"/>
          </a:xfrm>
          <a:prstGeom prst="rect">
            <a:avLst/>
          </a:prstGeom>
        </p:spPr>
      </p:pic>
    </p:spTree>
    <p:extLst>
      <p:ext uri="{BB962C8B-B14F-4D97-AF65-F5344CB8AC3E}">
        <p14:creationId xmlns:p14="http://schemas.microsoft.com/office/powerpoint/2010/main" val="274200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dirty="0" smtClean="0">
                <a:latin typeface="Bradley Hand ITC" panose="03070402050302030203" pitchFamily="66" charset="0"/>
              </a:rPr>
              <a:t>Safety Books: Reminders for what makes me feel safe</a:t>
            </a:r>
            <a:endParaRPr lang="en-US" b="1"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74825"/>
            <a:ext cx="3251200" cy="24384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439" t="10439" r="11539" b="17765"/>
          <a:stretch/>
        </p:blipFill>
        <p:spPr>
          <a:xfrm>
            <a:off x="3429000" y="2819400"/>
            <a:ext cx="5410200" cy="3733801"/>
          </a:xfrm>
          <a:prstGeom prst="rect">
            <a:avLst/>
          </a:prstGeom>
        </p:spPr>
      </p:pic>
    </p:spTree>
    <p:extLst>
      <p:ext uri="{BB962C8B-B14F-4D97-AF65-F5344CB8AC3E}">
        <p14:creationId xmlns:p14="http://schemas.microsoft.com/office/powerpoint/2010/main" val="168860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radley Hand ITC" panose="03070402050302030203" pitchFamily="66" charset="0"/>
              </a:rPr>
              <a:t>Worry Monsters/Feelings Boxes</a:t>
            </a:r>
            <a:endParaRPr lang="en-US" sz="3200" b="1" dirty="0">
              <a:latin typeface="Bradley Hand ITC" panose="03070402050302030203"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086" b="7679"/>
          <a:stretch/>
        </p:blipFill>
        <p:spPr>
          <a:xfrm>
            <a:off x="685800" y="1417638"/>
            <a:ext cx="1822862" cy="1766689"/>
          </a:xfrm>
          <a:prstGeom prst="rect">
            <a:avLst/>
          </a:prstGeom>
        </p:spPr>
      </p:pic>
      <p:pic>
        <p:nvPicPr>
          <p:cNvPr id="4098" name="Picture 2" descr="Inline imag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6"/>
          <a:stretch/>
        </p:blipFill>
        <p:spPr bwMode="auto">
          <a:xfrm>
            <a:off x="2819400" y="1676400"/>
            <a:ext cx="3290233" cy="4206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99" y="4111625"/>
            <a:ext cx="2247900" cy="177165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169" t="8510" b="10638"/>
          <a:stretch/>
        </p:blipFill>
        <p:spPr>
          <a:xfrm>
            <a:off x="6337034" y="4191000"/>
            <a:ext cx="2464066" cy="176668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1273175"/>
            <a:ext cx="1871641" cy="2506662"/>
          </a:xfrm>
          <a:prstGeom prst="rect">
            <a:avLst/>
          </a:prstGeom>
        </p:spPr>
      </p:pic>
    </p:spTree>
    <p:extLst>
      <p:ext uri="{BB962C8B-B14F-4D97-AF65-F5344CB8AC3E}">
        <p14:creationId xmlns:p14="http://schemas.microsoft.com/office/powerpoint/2010/main" val="4102175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82"/>
            <a:ext cx="7772400" cy="1470025"/>
          </a:xfrm>
        </p:spPr>
        <p:txBody>
          <a:bodyPr/>
          <a:lstStyle/>
          <a:p>
            <a:r>
              <a:rPr lang="en-US" b="1" dirty="0" smtClean="0">
                <a:latin typeface="Bradley Hand ITC" panose="03070402050302030203" pitchFamily="66" charset="0"/>
              </a:rPr>
              <a:t>Masks</a:t>
            </a:r>
            <a:endParaRPr lang="en-US" b="1"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15883"/>
            <a:ext cx="1473801" cy="21812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515695"/>
            <a:ext cx="2043517" cy="25999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1281669"/>
            <a:ext cx="4246795" cy="25248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9375" y="3806496"/>
            <a:ext cx="3905250" cy="2928938"/>
          </a:xfrm>
          <a:prstGeom prst="rect">
            <a:avLst/>
          </a:prstGeom>
        </p:spPr>
      </p:pic>
    </p:spTree>
    <p:extLst>
      <p:ext uri="{BB962C8B-B14F-4D97-AF65-F5344CB8AC3E}">
        <p14:creationId xmlns:p14="http://schemas.microsoft.com/office/powerpoint/2010/main" val="262332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Uses of Art Therapy</a:t>
            </a:r>
            <a:endParaRPr lang="en-US" b="1" dirty="0">
              <a:latin typeface="Bradley Hand ITC" panose="03070402050302030203" pitchFamily="66"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Emotional outlet</a:t>
            </a:r>
          </a:p>
          <a:p>
            <a:r>
              <a:rPr lang="en-US" dirty="0" smtClean="0"/>
              <a:t>Creative expression</a:t>
            </a:r>
          </a:p>
          <a:p>
            <a:r>
              <a:rPr lang="en-US" dirty="0" smtClean="0"/>
              <a:t>Problem solving/creativity</a:t>
            </a:r>
          </a:p>
          <a:p>
            <a:r>
              <a:rPr lang="en-US" dirty="0" smtClean="0"/>
              <a:t>Increasing attention span</a:t>
            </a:r>
          </a:p>
          <a:p>
            <a:r>
              <a:rPr lang="en-US" dirty="0" smtClean="0"/>
              <a:t>Manage emotions appropriately/coping skill</a:t>
            </a:r>
          </a:p>
          <a:p>
            <a:r>
              <a:rPr lang="en-US" dirty="0" smtClean="0"/>
              <a:t>Self-exploration</a:t>
            </a:r>
          </a:p>
          <a:p>
            <a:r>
              <a:rPr lang="en-US" dirty="0" smtClean="0"/>
              <a:t>Reduce stress</a:t>
            </a:r>
          </a:p>
          <a:p>
            <a:r>
              <a:rPr lang="en-US" dirty="0" smtClean="0"/>
              <a:t>Personal growth/self-understanding</a:t>
            </a:r>
          </a:p>
          <a:p>
            <a:r>
              <a:rPr lang="en-US" dirty="0" smtClean="0"/>
              <a:t>Open channels to emotions that have remained unconscious</a:t>
            </a:r>
          </a:p>
          <a:p>
            <a:r>
              <a:rPr lang="en-US" dirty="0" smtClean="0"/>
              <a:t>Improve social skills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Communication</a:t>
            </a:r>
          </a:p>
          <a:p>
            <a:r>
              <a:rPr lang="en-US" dirty="0" smtClean="0"/>
              <a:t>Process trauma in a non-threatening, tangible way</a:t>
            </a:r>
          </a:p>
          <a:p>
            <a:r>
              <a:rPr lang="en-US" dirty="0" smtClean="0"/>
              <a:t>Restore functioning levels</a:t>
            </a:r>
          </a:p>
          <a:p>
            <a:r>
              <a:rPr lang="en-US" dirty="0" smtClean="0"/>
              <a:t>Improve personal well-being</a:t>
            </a:r>
          </a:p>
          <a:p>
            <a:r>
              <a:rPr lang="en-US" dirty="0" smtClean="0"/>
              <a:t>Resolve conflicts</a:t>
            </a:r>
          </a:p>
          <a:p>
            <a:r>
              <a:rPr lang="en-US" dirty="0"/>
              <a:t>I</a:t>
            </a:r>
            <a:r>
              <a:rPr lang="en-US" dirty="0" smtClean="0"/>
              <a:t>mprove interpersonal skills</a:t>
            </a:r>
          </a:p>
          <a:p>
            <a:r>
              <a:rPr lang="en-US" dirty="0" smtClean="0"/>
              <a:t>Intrinsic pleasures of art making</a:t>
            </a:r>
          </a:p>
          <a:p>
            <a:r>
              <a:rPr lang="en-US" dirty="0" smtClean="0"/>
              <a:t>Increase self-esteem/sense of pride</a:t>
            </a:r>
          </a:p>
          <a:p>
            <a:r>
              <a:rPr lang="en-US" dirty="0" smtClean="0"/>
              <a:t>Encourage appropriate risk taking</a:t>
            </a:r>
          </a:p>
          <a:p>
            <a:r>
              <a:rPr lang="en-US" dirty="0" smtClean="0"/>
              <a:t>Teach new skills</a:t>
            </a:r>
          </a:p>
        </p:txBody>
      </p:sp>
    </p:spTree>
    <p:extLst>
      <p:ext uri="{BB962C8B-B14F-4D97-AF65-F5344CB8AC3E}">
        <p14:creationId xmlns:p14="http://schemas.microsoft.com/office/powerpoint/2010/main" val="166329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What is Art Therapy?</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4038600" cy="5029200"/>
          </a:xfrm>
        </p:spPr>
        <p:txBody>
          <a:bodyPr>
            <a:normAutofit fontScale="85000" lnSpcReduction="20000"/>
          </a:bodyPr>
          <a:lstStyle/>
          <a:p>
            <a:r>
              <a:rPr lang="en-US" b="1" dirty="0" smtClean="0">
                <a:solidFill>
                  <a:srgbClr val="7030A0"/>
                </a:solidFill>
              </a:rPr>
              <a:t>“Art is the meeting ground of the world inside and the world outside”-</a:t>
            </a:r>
            <a:r>
              <a:rPr lang="en-US" dirty="0" smtClean="0">
                <a:solidFill>
                  <a:srgbClr val="7030A0"/>
                </a:solidFill>
              </a:rPr>
              <a:t>Elinor Ulman</a:t>
            </a:r>
          </a:p>
          <a:p>
            <a:r>
              <a:rPr lang="en-US" dirty="0" smtClean="0"/>
              <a:t>Uses the creative process of making art to improve a person’s physical, mental, and emotional well-being.</a:t>
            </a:r>
          </a:p>
          <a:p>
            <a:r>
              <a:rPr lang="en-US" dirty="0" smtClean="0"/>
              <a:t>Express and understand emotions through art making and through the creative process.</a:t>
            </a:r>
          </a:p>
          <a:p>
            <a:r>
              <a:rPr lang="en-US" dirty="0" smtClean="0">
                <a:latin typeface="+mj-lt"/>
              </a:rPr>
              <a:t>Art is it’s own language which speaks to us in ways words cannot.</a:t>
            </a:r>
            <a:endParaRPr lang="en-US" dirty="0" smtClean="0"/>
          </a:p>
        </p:txBody>
      </p:sp>
      <p:sp>
        <p:nvSpPr>
          <p:cNvPr id="4" name="Content Placeholder 3"/>
          <p:cNvSpPr>
            <a:spLocks noGrp="1"/>
          </p:cNvSpPr>
          <p:nvPr>
            <p:ph sz="half" idx="2"/>
          </p:nvPr>
        </p:nvSpPr>
        <p:spPr>
          <a:xfrm>
            <a:off x="4648200" y="1600200"/>
            <a:ext cx="4038600" cy="5029200"/>
          </a:xfrm>
        </p:spPr>
        <p:txBody>
          <a:bodyPr>
            <a:normAutofit fontScale="85000" lnSpcReduction="20000"/>
          </a:bodyPr>
          <a:lstStyle/>
          <a:p>
            <a:r>
              <a:rPr lang="en-US" dirty="0" smtClean="0"/>
              <a:t>“Art therapy is a mental health profession in which clients, facilitated by the art therapist, use art media, the creative process, and the resulting artwork to explore their feelings, reconcile emotional conflicts, foster self-awareness, manage behavior and addictions, develop social skills, improve reality orientation, reduce anxiety, and increase self-esteem.” </a:t>
            </a:r>
            <a:r>
              <a:rPr lang="en-US" i="1" dirty="0" smtClean="0"/>
              <a:t>AATA</a:t>
            </a:r>
          </a:p>
          <a:p>
            <a:r>
              <a:rPr lang="en-US" dirty="0" smtClean="0"/>
              <a:t>All art is acceptable, there is no right or wrong way</a:t>
            </a:r>
            <a:endParaRPr lang="en-US" dirty="0"/>
          </a:p>
        </p:txBody>
      </p:sp>
    </p:spTree>
    <p:extLst>
      <p:ext uri="{BB962C8B-B14F-4D97-AF65-F5344CB8AC3E}">
        <p14:creationId xmlns:p14="http://schemas.microsoft.com/office/powerpoint/2010/main" val="2576271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657"/>
            <a:ext cx="7772400" cy="1470025"/>
          </a:xfrm>
        </p:spPr>
        <p:txBody>
          <a:bodyPr/>
          <a:lstStyle/>
          <a:p>
            <a:r>
              <a:rPr lang="en-US" b="1" dirty="0" smtClean="0">
                <a:latin typeface="Bradley Hand ITC" panose="03070402050302030203" pitchFamily="66" charset="0"/>
              </a:rPr>
              <a:t>Power of Materials</a:t>
            </a:r>
            <a:endParaRPr lang="en-US" b="1" dirty="0">
              <a:latin typeface="Bradley Hand ITC" panose="03070402050302030203" pitchFamily="66" charset="0"/>
            </a:endParaRPr>
          </a:p>
        </p:txBody>
      </p:sp>
      <p:sp>
        <p:nvSpPr>
          <p:cNvPr id="3" name="Subtitle 2"/>
          <p:cNvSpPr>
            <a:spLocks noGrp="1"/>
          </p:cNvSpPr>
          <p:nvPr>
            <p:ph type="subTitle" idx="1"/>
          </p:nvPr>
        </p:nvSpPr>
        <p:spPr>
          <a:xfrm>
            <a:off x="381000" y="1447800"/>
            <a:ext cx="8534400" cy="5410200"/>
          </a:xfrm>
        </p:spPr>
        <p:txBody>
          <a:bodyPr>
            <a:normAutofit/>
          </a:bodyPr>
          <a:lstStyle/>
          <a:p>
            <a:pPr marL="457200" indent="-457200" algn="l">
              <a:buFont typeface="Arial" panose="020B0604020202020204" pitchFamily="34" charset="0"/>
              <a:buChar char="•"/>
            </a:pPr>
            <a:r>
              <a:rPr lang="en-US" sz="2400" dirty="0" smtClean="0">
                <a:solidFill>
                  <a:schemeClr val="tx1"/>
                </a:solidFill>
              </a:rPr>
              <a:t>Characteristics of materials impact sessions/art-making activities/emotions</a:t>
            </a:r>
          </a:p>
          <a:p>
            <a:pPr marL="457200" indent="-457200" algn="l">
              <a:buFont typeface="Arial" panose="020B0604020202020204" pitchFamily="34" charset="0"/>
              <a:buChar char="•"/>
            </a:pPr>
            <a:r>
              <a:rPr lang="en-US" sz="2400" dirty="0" smtClean="0">
                <a:solidFill>
                  <a:schemeClr val="tx1"/>
                </a:solidFill>
              </a:rPr>
              <a:t>Fluid=watercolors, paints, chalks (easier to manipulate, but harder to control)</a:t>
            </a:r>
          </a:p>
          <a:p>
            <a:pPr marL="457200" indent="-457200" algn="l">
              <a:buFont typeface="Arial" panose="020B0604020202020204" pitchFamily="34" charset="0"/>
              <a:buChar char="•"/>
            </a:pPr>
            <a:r>
              <a:rPr lang="en-US" sz="2400" dirty="0" smtClean="0">
                <a:solidFill>
                  <a:schemeClr val="tx1"/>
                </a:solidFill>
              </a:rPr>
              <a:t>Fluid materials benefit those needing to become more open, permission to play, freely express themselves; children who’ve experienced trauma, guarded/restrained, timid, lost ability to play-However, can also stimulate regression</a:t>
            </a:r>
          </a:p>
          <a:p>
            <a:pPr marL="457200" indent="-457200" algn="l">
              <a:buFont typeface="Arial" panose="020B0604020202020204" pitchFamily="34" charset="0"/>
              <a:buChar char="•"/>
            </a:pPr>
            <a:r>
              <a:rPr lang="en-US" sz="2400" dirty="0" smtClean="0">
                <a:solidFill>
                  <a:schemeClr val="tx1"/>
                </a:solidFill>
              </a:rPr>
              <a:t>Resistive= pencils, felt-tip markers, collage (more precise, detailed, easier to control)</a:t>
            </a:r>
          </a:p>
          <a:p>
            <a:pPr marL="457200" indent="-457200" algn="l">
              <a:buFont typeface="Arial" panose="020B0604020202020204" pitchFamily="34" charset="0"/>
              <a:buChar char="•"/>
            </a:pPr>
            <a:r>
              <a:rPr lang="en-US" sz="2400" dirty="0" smtClean="0">
                <a:solidFill>
                  <a:schemeClr val="tx1"/>
                </a:solidFill>
              </a:rPr>
              <a:t>Resistive materials benefit clients needing more structure, reducing anxiety or energy level; produce a calmer state</a:t>
            </a:r>
          </a:p>
          <a:p>
            <a:pPr marL="457200" indent="-457200" algn="l">
              <a:buFont typeface="Arial" panose="020B0604020202020204" pitchFamily="34" charset="0"/>
              <a:buChar char="•"/>
            </a:pPr>
            <a:r>
              <a:rPr lang="en-US" sz="2400" dirty="0" smtClean="0">
                <a:solidFill>
                  <a:schemeClr val="tx1"/>
                </a:solidFill>
              </a:rPr>
              <a:t>Offer choices, but create containment and control</a:t>
            </a:r>
          </a:p>
          <a:p>
            <a:pPr marL="457200" indent="-457200" algn="l">
              <a:buFont typeface="Arial" panose="020B0604020202020204" pitchFamily="34" charset="0"/>
              <a:buChar char="•"/>
            </a:pPr>
            <a:endParaRPr lang="en-US" dirty="0" smtClean="0">
              <a:solidFill>
                <a:schemeClr val="tx1"/>
              </a:solidFill>
            </a:endParaRPr>
          </a:p>
          <a:p>
            <a:pPr marL="457200"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754612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latin typeface="Bradley Hand ITC" panose="03070402050302030203" pitchFamily="66" charset="0"/>
              </a:rPr>
              <a:t>What to say…?</a:t>
            </a:r>
            <a:endParaRPr lang="en-US" b="1" dirty="0">
              <a:latin typeface="Bradley Hand ITC" panose="03070402050302030203" pitchFamily="66" charset="0"/>
            </a:endParaRPr>
          </a:p>
        </p:txBody>
      </p:sp>
      <p:sp>
        <p:nvSpPr>
          <p:cNvPr id="3" name="Subtitle 2"/>
          <p:cNvSpPr>
            <a:spLocks noGrp="1"/>
          </p:cNvSpPr>
          <p:nvPr>
            <p:ph type="subTitle" idx="1"/>
          </p:nvPr>
        </p:nvSpPr>
        <p:spPr>
          <a:xfrm>
            <a:off x="228600" y="1219200"/>
            <a:ext cx="8686800" cy="5334000"/>
          </a:xfrm>
        </p:spPr>
        <p:txBody>
          <a:bodyPr>
            <a:normAutofit/>
          </a:bodyPr>
          <a:lstStyle/>
          <a:p>
            <a:pPr marL="457200" indent="-457200" algn="l">
              <a:buFont typeface="Arial" panose="020B0604020202020204" pitchFamily="34" charset="0"/>
              <a:buChar char="•"/>
            </a:pPr>
            <a:r>
              <a:rPr lang="en-US" sz="2800" dirty="0" smtClean="0">
                <a:solidFill>
                  <a:schemeClr val="tx1"/>
                </a:solidFill>
              </a:rPr>
              <a:t>Provide an environment without judgement</a:t>
            </a:r>
          </a:p>
          <a:p>
            <a:pPr marL="457200" indent="-457200" algn="l">
              <a:buFont typeface="Arial" panose="020B0604020202020204" pitchFamily="34" charset="0"/>
              <a:buChar char="•"/>
            </a:pPr>
            <a:r>
              <a:rPr lang="en-US" sz="2800" dirty="0" smtClean="0">
                <a:solidFill>
                  <a:schemeClr val="tx1"/>
                </a:solidFill>
              </a:rPr>
              <a:t>Show interest</a:t>
            </a:r>
          </a:p>
          <a:p>
            <a:pPr marL="457200" indent="-457200" algn="l">
              <a:buFont typeface="Arial" panose="020B0604020202020204" pitchFamily="34" charset="0"/>
              <a:buChar char="•"/>
            </a:pPr>
            <a:r>
              <a:rPr lang="en-US" sz="2800" dirty="0" smtClean="0">
                <a:solidFill>
                  <a:schemeClr val="tx1"/>
                </a:solidFill>
              </a:rPr>
              <a:t>Don’t assume what the objects are created in the image/sculpture; reserve interpretation or assumptions</a:t>
            </a:r>
          </a:p>
          <a:p>
            <a:pPr marL="457200" indent="-457200" algn="l">
              <a:buFont typeface="Arial" panose="020B0604020202020204" pitchFamily="34" charset="0"/>
              <a:buChar char="•"/>
            </a:pPr>
            <a:r>
              <a:rPr lang="en-US" sz="2800" dirty="0" smtClean="0">
                <a:solidFill>
                  <a:schemeClr val="tx1"/>
                </a:solidFill>
              </a:rPr>
              <a:t>Actively listen</a:t>
            </a:r>
          </a:p>
          <a:p>
            <a:pPr marL="457200" indent="-457200" algn="l">
              <a:buFont typeface="Arial" panose="020B0604020202020204" pitchFamily="34" charset="0"/>
              <a:buChar char="•"/>
            </a:pPr>
            <a:r>
              <a:rPr lang="en-US" sz="2800" dirty="0" smtClean="0">
                <a:solidFill>
                  <a:schemeClr val="tx1"/>
                </a:solidFill>
              </a:rPr>
              <a:t>“What would you like to share”, “Tell me about your creation/image”…</a:t>
            </a:r>
          </a:p>
          <a:p>
            <a:pPr marL="457200" indent="-457200" algn="l">
              <a:buFont typeface="Arial" panose="020B0604020202020204" pitchFamily="34" charset="0"/>
              <a:buChar char="•"/>
            </a:pPr>
            <a:r>
              <a:rPr lang="en-US" sz="2800" dirty="0" smtClean="0">
                <a:solidFill>
                  <a:schemeClr val="tx1"/>
                </a:solidFill>
              </a:rPr>
              <a:t>Do not provide good or bad labels</a:t>
            </a:r>
          </a:p>
          <a:p>
            <a:pPr marL="457200" indent="-457200" algn="l">
              <a:buFont typeface="Arial" panose="020B0604020202020204" pitchFamily="34" charset="0"/>
              <a:buChar char="•"/>
            </a:pPr>
            <a:r>
              <a:rPr lang="en-US" sz="2800" dirty="0" smtClean="0">
                <a:solidFill>
                  <a:schemeClr val="tx1"/>
                </a:solidFill>
              </a:rPr>
              <a:t>Praise effort and notice specifics: colors, lines, perspective</a:t>
            </a:r>
          </a:p>
        </p:txBody>
      </p:sp>
    </p:spTree>
    <p:extLst>
      <p:ext uri="{BB962C8B-B14F-4D97-AF65-F5344CB8AC3E}">
        <p14:creationId xmlns:p14="http://schemas.microsoft.com/office/powerpoint/2010/main" val="2593350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Limitations</a:t>
            </a:r>
            <a:endParaRPr lang="en-US" b="1" dirty="0">
              <a:latin typeface="Bradley Hand ITC" panose="03070402050302030203" pitchFamily="66" charset="0"/>
            </a:endParaRPr>
          </a:p>
        </p:txBody>
      </p:sp>
      <p:sp>
        <p:nvSpPr>
          <p:cNvPr id="3" name="Content Placeholder 2"/>
          <p:cNvSpPr>
            <a:spLocks noGrp="1"/>
          </p:cNvSpPr>
          <p:nvPr>
            <p:ph sz="half" idx="1"/>
          </p:nvPr>
        </p:nvSpPr>
        <p:spPr/>
        <p:txBody>
          <a:bodyPr>
            <a:normAutofit lnSpcReduction="10000"/>
          </a:bodyPr>
          <a:lstStyle/>
          <a:p>
            <a:r>
              <a:rPr lang="en-US" dirty="0" smtClean="0"/>
              <a:t>Just with any other modality of therapy, there are limitations</a:t>
            </a:r>
          </a:p>
          <a:p>
            <a:r>
              <a:rPr lang="en-US" dirty="0" smtClean="0"/>
              <a:t>“Resistance” vs. You just don’t like to make art</a:t>
            </a:r>
          </a:p>
          <a:p>
            <a:r>
              <a:rPr lang="en-US" dirty="0" smtClean="0"/>
              <a:t>Other modalities are more gratifying: dancing, music, poetry, sports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Difficulty being spontaneous due to previous art experience</a:t>
            </a:r>
          </a:p>
          <a:p>
            <a:r>
              <a:rPr lang="en-US" dirty="0" smtClean="0"/>
              <a:t>Challenge creating something that is not necessarily beautiful or aesthetic</a:t>
            </a:r>
          </a:p>
          <a:p>
            <a:r>
              <a:rPr lang="en-US" dirty="0" smtClean="0"/>
              <a:t>Fear or Concern about what others might think, looking for approval from therapist</a:t>
            </a:r>
            <a:endParaRPr lang="en-US" dirty="0"/>
          </a:p>
        </p:txBody>
      </p:sp>
    </p:spTree>
    <p:extLst>
      <p:ext uri="{BB962C8B-B14F-4D97-AF65-F5344CB8AC3E}">
        <p14:creationId xmlns:p14="http://schemas.microsoft.com/office/powerpoint/2010/main" val="1181106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00200"/>
            <a:ext cx="4038600" cy="4525963"/>
          </a:xfrm>
        </p:spPr>
        <p:txBody>
          <a:bodyPr>
            <a:normAutofit lnSpcReduction="10000"/>
          </a:bodyPr>
          <a:lstStyle/>
          <a:p>
            <a:r>
              <a:rPr lang="en-US" dirty="0" smtClean="0"/>
              <a:t>Powerful tool in therapy</a:t>
            </a:r>
          </a:p>
          <a:p>
            <a:r>
              <a:rPr lang="en-US" dirty="0" smtClean="0"/>
              <a:t>Provides an opportunity for experimentation</a:t>
            </a:r>
          </a:p>
          <a:p>
            <a:r>
              <a:rPr lang="en-US" dirty="0" smtClean="0"/>
              <a:t>Allows for exploration, discovery</a:t>
            </a:r>
          </a:p>
          <a:p>
            <a:r>
              <a:rPr lang="en-US" dirty="0" smtClean="0"/>
              <a:t>Imaging what’s beyond limits</a:t>
            </a:r>
          </a:p>
          <a:p>
            <a:r>
              <a:rPr lang="en-US" dirty="0" smtClean="0"/>
              <a:t>Utilizing inner resources</a:t>
            </a:r>
          </a:p>
          <a:p>
            <a:r>
              <a:rPr lang="en-US" dirty="0" smtClean="0"/>
              <a:t>Problem solving</a:t>
            </a:r>
          </a:p>
          <a:p>
            <a:r>
              <a:rPr lang="en-US" dirty="0" smtClean="0"/>
              <a:t>Decision making</a:t>
            </a:r>
          </a:p>
          <a:p>
            <a:endParaRPr lang="en-US" dirty="0" smtClean="0"/>
          </a:p>
        </p:txBody>
      </p:sp>
      <p:sp>
        <p:nvSpPr>
          <p:cNvPr id="4" name="Content Placeholder 3"/>
          <p:cNvSpPr>
            <a:spLocks noGrp="1"/>
          </p:cNvSpPr>
          <p:nvPr>
            <p:ph sz="half" idx="2"/>
          </p:nvPr>
        </p:nvSpPr>
        <p:spPr>
          <a:xfrm>
            <a:off x="4648200" y="1600200"/>
            <a:ext cx="4038600" cy="4876800"/>
          </a:xfrm>
        </p:spPr>
        <p:txBody>
          <a:bodyPr>
            <a:normAutofit lnSpcReduction="10000"/>
          </a:bodyPr>
          <a:lstStyle/>
          <a:p>
            <a:r>
              <a:rPr lang="en-US" dirty="0" smtClean="0"/>
              <a:t>Envisioning alternative solutions/a different future</a:t>
            </a:r>
          </a:p>
          <a:p>
            <a:r>
              <a:rPr lang="en-US" dirty="0" smtClean="0"/>
              <a:t>Realizing one’s own potential for change and growth</a:t>
            </a:r>
          </a:p>
          <a:p>
            <a:r>
              <a:rPr lang="en-US" dirty="0" smtClean="0"/>
              <a:t>“The creative process of art making can create a sense of self-esteem and self-assurance”</a:t>
            </a:r>
            <a:endParaRPr lang="en-US" dirty="0"/>
          </a:p>
        </p:txBody>
      </p:sp>
      <p:sp>
        <p:nvSpPr>
          <p:cNvPr id="5" name="Title 1"/>
          <p:cNvSpPr>
            <a:spLocks noGrp="1"/>
          </p:cNvSpPr>
          <p:nvPr>
            <p:ph type="title"/>
          </p:nvPr>
        </p:nvSpPr>
        <p:spPr/>
        <p:txBody>
          <a:bodyPr>
            <a:normAutofit fontScale="90000"/>
          </a:bodyPr>
          <a:lstStyle/>
          <a:p>
            <a:r>
              <a:rPr lang="en-US" b="1" dirty="0" smtClean="0">
                <a:latin typeface="Bradley Hand ITC" panose="03070402050302030203" pitchFamily="66" charset="0"/>
              </a:rPr>
              <a:t>Creativity, Skills, and Art Therapy</a:t>
            </a:r>
            <a:endParaRPr lang="en-US" b="1" dirty="0">
              <a:latin typeface="Bradley Hand ITC" panose="03070402050302030203" pitchFamily="66" charset="0"/>
            </a:endParaRPr>
          </a:p>
        </p:txBody>
      </p:sp>
    </p:spTree>
    <p:extLst>
      <p:ext uri="{BB962C8B-B14F-4D97-AF65-F5344CB8AC3E}">
        <p14:creationId xmlns:p14="http://schemas.microsoft.com/office/powerpoint/2010/main" val="1305913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radley Hand ITC" panose="03070402050302030203" pitchFamily="66" charset="0"/>
              </a:rPr>
              <a:t>Art for Supervision and Reflection</a:t>
            </a:r>
            <a:endParaRPr lang="en-US" b="1" dirty="0">
              <a:latin typeface="Bradley Hand ITC" panose="03070402050302030203" pitchFamily="66" charset="0"/>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0" y="1295400"/>
            <a:ext cx="3124200" cy="514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99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86"/>
            <a:ext cx="7772400" cy="1470025"/>
          </a:xfrm>
        </p:spPr>
        <p:txBody>
          <a:bodyPr/>
          <a:lstStyle/>
          <a:p>
            <a:r>
              <a:rPr lang="en-US" b="1" dirty="0" smtClean="0">
                <a:latin typeface="Bradley Hand ITC" panose="03070402050302030203" pitchFamily="66" charset="0"/>
              </a:rPr>
              <a:t>Impact on the Witness</a:t>
            </a:r>
            <a:endParaRPr lang="en-US" b="1" dirty="0">
              <a:latin typeface="Bradley Hand ITC" panose="03070402050302030203" pitchFamily="66" charset="0"/>
            </a:endParaRPr>
          </a:p>
        </p:txBody>
      </p:sp>
      <p:sp>
        <p:nvSpPr>
          <p:cNvPr id="3" name="Subtitle 2"/>
          <p:cNvSpPr>
            <a:spLocks noGrp="1"/>
          </p:cNvSpPr>
          <p:nvPr>
            <p:ph type="subTitle" idx="1"/>
          </p:nvPr>
        </p:nvSpPr>
        <p:spPr>
          <a:xfrm>
            <a:off x="228600" y="1464582"/>
            <a:ext cx="8915400" cy="4860018"/>
          </a:xfrm>
        </p:spPr>
        <p:txBody>
          <a:bodyPr>
            <a:normAutofit/>
          </a:bodyPr>
          <a:lstStyle/>
          <a:p>
            <a:pPr marL="457200" indent="-457200" algn="l">
              <a:buFont typeface="Arial" panose="020B0604020202020204" pitchFamily="34" charset="0"/>
              <a:buChar char="•"/>
            </a:pPr>
            <a:r>
              <a:rPr lang="en-US" sz="2000" dirty="0" smtClean="0">
                <a:solidFill>
                  <a:schemeClr val="tx1"/>
                </a:solidFill>
              </a:rPr>
              <a:t>Vicarious trauma, countertransference, “burn out”, compassion fatigue, empathic strain, feeling “wounded”</a:t>
            </a:r>
          </a:p>
          <a:p>
            <a:pPr marL="457200" indent="-457200" algn="l">
              <a:buFont typeface="Arial" panose="020B0604020202020204" pitchFamily="34" charset="0"/>
              <a:buChar char="•"/>
            </a:pPr>
            <a:r>
              <a:rPr lang="en-US" sz="2000" dirty="0" smtClean="0">
                <a:solidFill>
                  <a:schemeClr val="tx1"/>
                </a:solidFill>
              </a:rPr>
              <a:t>Minimize </a:t>
            </a:r>
            <a:r>
              <a:rPr lang="en-US" sz="2000" dirty="0">
                <a:solidFill>
                  <a:schemeClr val="tx1"/>
                </a:solidFill>
              </a:rPr>
              <a:t>the trauma, shift the focus </a:t>
            </a:r>
            <a:r>
              <a:rPr lang="en-US" sz="2000" dirty="0" smtClean="0">
                <a:solidFill>
                  <a:schemeClr val="tx1"/>
                </a:solidFill>
              </a:rPr>
              <a:t>away, </a:t>
            </a:r>
            <a:r>
              <a:rPr lang="en-US" sz="2000" dirty="0">
                <a:solidFill>
                  <a:schemeClr val="tx1"/>
                </a:solidFill>
              </a:rPr>
              <a:t>denial of the existence of </a:t>
            </a:r>
            <a:r>
              <a:rPr lang="en-US" sz="2000" dirty="0" smtClean="0">
                <a:solidFill>
                  <a:schemeClr val="tx1"/>
                </a:solidFill>
              </a:rPr>
              <a:t>symptoms, </a:t>
            </a:r>
            <a:r>
              <a:rPr lang="en-US" sz="2000" dirty="0">
                <a:solidFill>
                  <a:schemeClr val="tx1"/>
                </a:solidFill>
              </a:rPr>
              <a:t>and/or distancing themselves from the trauma and/or client. At times it may even involve some measure of hostility or blame on the part of the clinician toward their </a:t>
            </a:r>
            <a:r>
              <a:rPr lang="en-US" sz="2000" dirty="0" smtClean="0">
                <a:solidFill>
                  <a:schemeClr val="tx1"/>
                </a:solidFill>
              </a:rPr>
              <a:t>client.</a:t>
            </a:r>
          </a:p>
          <a:p>
            <a:pPr marL="457200" indent="-457200" algn="l">
              <a:buFont typeface="Arial" panose="020B0604020202020204" pitchFamily="34" charset="0"/>
              <a:buChar char="•"/>
            </a:pPr>
            <a:r>
              <a:rPr lang="en-US" sz="2000" dirty="0" smtClean="0">
                <a:solidFill>
                  <a:schemeClr val="tx1"/>
                </a:solidFill>
              </a:rPr>
              <a:t>Over-identification </a:t>
            </a:r>
            <a:r>
              <a:rPr lang="en-US" sz="2000" dirty="0">
                <a:solidFill>
                  <a:schemeClr val="tx1"/>
                </a:solidFill>
              </a:rPr>
              <a:t>reactions may try to do things too quickly in their </a:t>
            </a:r>
            <a:r>
              <a:rPr lang="en-US" sz="2000" dirty="0" smtClean="0">
                <a:solidFill>
                  <a:schemeClr val="tx1"/>
                </a:solidFill>
              </a:rPr>
              <a:t>work, excessive </a:t>
            </a:r>
            <a:r>
              <a:rPr lang="en-US" sz="2000" dirty="0">
                <a:solidFill>
                  <a:schemeClr val="tx1"/>
                </a:solidFill>
              </a:rPr>
              <a:t>advocacy on behalf of the </a:t>
            </a:r>
            <a:r>
              <a:rPr lang="en-US" sz="2000" dirty="0" smtClean="0">
                <a:solidFill>
                  <a:schemeClr val="tx1"/>
                </a:solidFill>
              </a:rPr>
              <a:t>client, want to rescue </a:t>
            </a:r>
            <a:r>
              <a:rPr lang="en-US" sz="2000" dirty="0">
                <a:solidFill>
                  <a:schemeClr val="tx1"/>
                </a:solidFill>
              </a:rPr>
              <a:t>the </a:t>
            </a:r>
            <a:r>
              <a:rPr lang="en-US" sz="2000" dirty="0" smtClean="0">
                <a:solidFill>
                  <a:schemeClr val="tx1"/>
                </a:solidFill>
              </a:rPr>
              <a:t>client, </a:t>
            </a:r>
            <a:r>
              <a:rPr lang="en-US" sz="2000" dirty="0">
                <a:solidFill>
                  <a:schemeClr val="tx1"/>
                </a:solidFill>
              </a:rPr>
              <a:t>become </a:t>
            </a:r>
            <a:r>
              <a:rPr lang="en-US" sz="2000" dirty="0" smtClean="0">
                <a:solidFill>
                  <a:schemeClr val="tx1"/>
                </a:solidFill>
              </a:rPr>
              <a:t>enmeshed, </a:t>
            </a:r>
            <a:r>
              <a:rPr lang="en-US" sz="2000" dirty="0">
                <a:solidFill>
                  <a:schemeClr val="tx1"/>
                </a:solidFill>
              </a:rPr>
              <a:t>develop a blurring of role boundaries; develop an unhealthy or "pathological" bond with the </a:t>
            </a:r>
            <a:r>
              <a:rPr lang="en-US" sz="2000" dirty="0" smtClean="0">
                <a:solidFill>
                  <a:schemeClr val="tx1"/>
                </a:solidFill>
              </a:rPr>
              <a:t>client, </a:t>
            </a:r>
            <a:r>
              <a:rPr lang="en-US" sz="2000" dirty="0">
                <a:solidFill>
                  <a:schemeClr val="tx1"/>
                </a:solidFill>
              </a:rPr>
              <a:t>or focus excessively on the client's traumatic </a:t>
            </a:r>
            <a:r>
              <a:rPr lang="en-US" sz="2000" dirty="0" smtClean="0">
                <a:solidFill>
                  <a:schemeClr val="tx1"/>
                </a:solidFill>
              </a:rPr>
              <a:t>experiences</a:t>
            </a:r>
          </a:p>
          <a:p>
            <a:pPr marL="457200" indent="-457200" algn="l">
              <a:buFont typeface="Arial" panose="020B0604020202020204" pitchFamily="34" charset="0"/>
              <a:buChar char="•"/>
            </a:pPr>
            <a:r>
              <a:rPr lang="en-US" sz="2000" dirty="0" smtClean="0">
                <a:solidFill>
                  <a:schemeClr val="tx1"/>
                </a:solidFill>
              </a:rPr>
              <a:t>Numbness, not being able to be empathetic</a:t>
            </a:r>
          </a:p>
          <a:p>
            <a:pPr marL="457200" indent="-457200" algn="l">
              <a:buFont typeface="Arial" panose="020B0604020202020204" pitchFamily="34" charset="0"/>
              <a:buChar char="•"/>
            </a:pPr>
            <a:r>
              <a:rPr lang="en-US" sz="2000" dirty="0" smtClean="0">
                <a:solidFill>
                  <a:schemeClr val="tx1"/>
                </a:solidFill>
              </a:rPr>
              <a:t>Harming the client and therapeutic process</a:t>
            </a:r>
          </a:p>
        </p:txBody>
      </p:sp>
      <p:sp>
        <p:nvSpPr>
          <p:cNvPr id="4" name="TextBox 3"/>
          <p:cNvSpPr txBox="1"/>
          <p:nvPr/>
        </p:nvSpPr>
        <p:spPr>
          <a:xfrm>
            <a:off x="381000" y="6324600"/>
            <a:ext cx="5682133" cy="369332"/>
          </a:xfrm>
          <a:prstGeom prst="rect">
            <a:avLst/>
          </a:prstGeom>
          <a:noFill/>
        </p:spPr>
        <p:txBody>
          <a:bodyPr wrap="none" rtlCol="0">
            <a:spAutoFit/>
          </a:bodyPr>
          <a:lstStyle/>
          <a:p>
            <a:r>
              <a:rPr lang="en-US" dirty="0">
                <a:solidFill>
                  <a:schemeClr val="bg1">
                    <a:lumMod val="50000"/>
                  </a:schemeClr>
                </a:solidFill>
              </a:rPr>
              <a:t>http://www.netce.com/coursecontent.php?courseid=1060</a:t>
            </a:r>
          </a:p>
        </p:txBody>
      </p:sp>
      <p:sp>
        <p:nvSpPr>
          <p:cNvPr id="5" name="TextBox 4"/>
          <p:cNvSpPr txBox="1"/>
          <p:nvPr/>
        </p:nvSpPr>
        <p:spPr>
          <a:xfrm>
            <a:off x="3124200"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73357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dirty="0" smtClean="0">
                <a:latin typeface="Bradley Hand ITC" panose="03070402050302030203" pitchFamily="66" charset="0"/>
              </a:rPr>
              <a:t>Signs of Empathetic Breaks</a:t>
            </a:r>
            <a:endParaRPr lang="en-US" b="1" dirty="0">
              <a:latin typeface="Bradley Hand ITC" panose="03070402050302030203" pitchFamily="66" charset="0"/>
            </a:endParaRPr>
          </a:p>
        </p:txBody>
      </p:sp>
      <p:sp>
        <p:nvSpPr>
          <p:cNvPr id="3" name="Subtitle 2"/>
          <p:cNvSpPr>
            <a:spLocks noGrp="1"/>
          </p:cNvSpPr>
          <p:nvPr>
            <p:ph type="subTitle" idx="1"/>
          </p:nvPr>
        </p:nvSpPr>
        <p:spPr>
          <a:xfrm>
            <a:off x="0" y="1066800"/>
            <a:ext cx="8763000" cy="5257800"/>
          </a:xfrm>
        </p:spPr>
        <p:txBody>
          <a:bodyPr>
            <a:noAutofit/>
          </a:bodyPr>
          <a:lstStyle/>
          <a:p>
            <a:pPr marL="457200" indent="-457200" algn="l">
              <a:buFont typeface="Arial" panose="020B0604020202020204" pitchFamily="34" charset="0"/>
              <a:buChar char="•"/>
            </a:pPr>
            <a:r>
              <a:rPr lang="en-US" sz="1900" dirty="0">
                <a:solidFill>
                  <a:schemeClr val="tx1"/>
                </a:solidFill>
              </a:rPr>
              <a:t>S</a:t>
            </a:r>
            <a:r>
              <a:rPr lang="en-US" sz="1900" dirty="0" smtClean="0">
                <a:solidFill>
                  <a:schemeClr val="tx1"/>
                </a:solidFill>
              </a:rPr>
              <a:t>omatic reactions</a:t>
            </a:r>
          </a:p>
          <a:p>
            <a:pPr marL="457200" indent="-457200" algn="l">
              <a:buFont typeface="Arial" panose="020B0604020202020204" pitchFamily="34" charset="0"/>
              <a:buChar char="•"/>
            </a:pPr>
            <a:r>
              <a:rPr lang="en-US" sz="1900" dirty="0">
                <a:solidFill>
                  <a:schemeClr val="tx1"/>
                </a:solidFill>
              </a:rPr>
              <a:t>S</a:t>
            </a:r>
            <a:r>
              <a:rPr lang="en-US" sz="1900" dirty="0" smtClean="0">
                <a:solidFill>
                  <a:schemeClr val="tx1"/>
                </a:solidFill>
              </a:rPr>
              <a:t>leep disturbance</a:t>
            </a:r>
          </a:p>
          <a:p>
            <a:pPr marL="457200" indent="-457200" algn="l">
              <a:buFont typeface="Arial" panose="020B0604020202020204" pitchFamily="34" charset="0"/>
              <a:buChar char="•"/>
            </a:pPr>
            <a:r>
              <a:rPr lang="en-US" sz="1900" dirty="0" smtClean="0">
                <a:solidFill>
                  <a:schemeClr val="tx1"/>
                </a:solidFill>
              </a:rPr>
              <a:t>Agitation </a:t>
            </a:r>
          </a:p>
          <a:p>
            <a:pPr marL="457200" indent="-457200" algn="l">
              <a:buFont typeface="Arial" panose="020B0604020202020204" pitchFamily="34" charset="0"/>
              <a:buChar char="•"/>
            </a:pPr>
            <a:r>
              <a:rPr lang="en-US" sz="1900" dirty="0" smtClean="0">
                <a:solidFill>
                  <a:schemeClr val="tx1"/>
                </a:solidFill>
              </a:rPr>
              <a:t>Intense emotional </a:t>
            </a:r>
            <a:r>
              <a:rPr lang="en-US" sz="1900" dirty="0">
                <a:solidFill>
                  <a:schemeClr val="tx1"/>
                </a:solidFill>
              </a:rPr>
              <a:t>reactions including sadness, depression, confusion, fear, anxiety, irritability, anger, rage, or </a:t>
            </a:r>
            <a:r>
              <a:rPr lang="en-US" sz="1900" dirty="0" smtClean="0">
                <a:solidFill>
                  <a:schemeClr val="tx1"/>
                </a:solidFill>
              </a:rPr>
              <a:t>horror</a:t>
            </a:r>
          </a:p>
          <a:p>
            <a:pPr marL="457200" indent="-457200" algn="l">
              <a:buFont typeface="Arial" panose="020B0604020202020204" pitchFamily="34" charset="0"/>
              <a:buChar char="•"/>
            </a:pPr>
            <a:r>
              <a:rPr lang="en-US" sz="1900" dirty="0" smtClean="0">
                <a:solidFill>
                  <a:schemeClr val="tx1"/>
                </a:solidFill>
              </a:rPr>
              <a:t>Over-identification or detachment</a:t>
            </a:r>
          </a:p>
          <a:p>
            <a:pPr marL="457200" indent="-457200" algn="l">
              <a:buFont typeface="Arial" panose="020B0604020202020204" pitchFamily="34" charset="0"/>
              <a:buChar char="•"/>
            </a:pPr>
            <a:r>
              <a:rPr lang="en-US" sz="1900" dirty="0" smtClean="0">
                <a:solidFill>
                  <a:schemeClr val="tx1"/>
                </a:solidFill>
              </a:rPr>
              <a:t>They </a:t>
            </a:r>
            <a:r>
              <a:rPr lang="en-US" sz="1900" dirty="0">
                <a:solidFill>
                  <a:schemeClr val="tx1"/>
                </a:solidFill>
              </a:rPr>
              <a:t>may develop a sense that they have shared a unique and profound experience with the survivor—one laden with intense and private experiences of suffering that cannot be adequately </a:t>
            </a:r>
            <a:r>
              <a:rPr lang="en-US" sz="1900" dirty="0" smtClean="0">
                <a:solidFill>
                  <a:schemeClr val="tx1"/>
                </a:solidFill>
              </a:rPr>
              <a:t>described. </a:t>
            </a:r>
            <a:r>
              <a:rPr lang="en-US" sz="1900" dirty="0">
                <a:solidFill>
                  <a:schemeClr val="tx1"/>
                </a:solidFill>
              </a:rPr>
              <a:t>Given the ethical and legal requirements of maintaining confidentiality, clinicians may feel very alone with a sense of a heavy burden, which can have an impact on relationships with other clients or patients and more broadly on other relationships outside of </a:t>
            </a:r>
            <a:r>
              <a:rPr lang="en-US" sz="1900" dirty="0" smtClean="0">
                <a:solidFill>
                  <a:schemeClr val="tx1"/>
                </a:solidFill>
              </a:rPr>
              <a:t>work. </a:t>
            </a:r>
            <a:r>
              <a:rPr lang="en-US" sz="1900" dirty="0">
                <a:solidFill>
                  <a:schemeClr val="tx1"/>
                </a:solidFill>
              </a:rPr>
              <a:t>Over time, professionals who work with trauma survivors may become intolerant of working with non-traumatized clients, viewing their problems as insignificant in comparison to those of their trauma survivor clients. They may also become intolerant of and increasingly sensitive to violence and conflict and feel more personally vulnerable to danger</a:t>
            </a:r>
          </a:p>
        </p:txBody>
      </p:sp>
      <p:sp>
        <p:nvSpPr>
          <p:cNvPr id="4" name="TextBox 3"/>
          <p:cNvSpPr txBox="1"/>
          <p:nvPr/>
        </p:nvSpPr>
        <p:spPr>
          <a:xfrm>
            <a:off x="381000" y="6488668"/>
            <a:ext cx="5682133" cy="369332"/>
          </a:xfrm>
          <a:prstGeom prst="rect">
            <a:avLst/>
          </a:prstGeom>
          <a:noFill/>
        </p:spPr>
        <p:txBody>
          <a:bodyPr wrap="none" rtlCol="0">
            <a:spAutoFit/>
          </a:bodyPr>
          <a:lstStyle/>
          <a:p>
            <a:r>
              <a:rPr lang="en-US" dirty="0">
                <a:solidFill>
                  <a:schemeClr val="bg1">
                    <a:lumMod val="50000"/>
                  </a:schemeClr>
                </a:solidFill>
              </a:rPr>
              <a:t>http://www.netce.com/coursecontent.php?courseid=1060</a:t>
            </a:r>
          </a:p>
        </p:txBody>
      </p:sp>
    </p:spTree>
    <p:extLst>
      <p:ext uri="{BB962C8B-B14F-4D97-AF65-F5344CB8AC3E}">
        <p14:creationId xmlns:p14="http://schemas.microsoft.com/office/powerpoint/2010/main" val="3345615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618"/>
            <a:ext cx="7772400" cy="1470025"/>
          </a:xfrm>
        </p:spPr>
        <p:txBody>
          <a:bodyPr/>
          <a:lstStyle/>
          <a:p>
            <a:r>
              <a:rPr lang="en-US" b="1" dirty="0" smtClean="0">
                <a:latin typeface="Bradley Hand ITC" panose="03070402050302030203" pitchFamily="66" charset="0"/>
              </a:rPr>
              <a:t>Interventions for Responders</a:t>
            </a:r>
            <a:endParaRPr lang="en-US" b="1" dirty="0">
              <a:latin typeface="Bradley Hand ITC" panose="03070402050302030203" pitchFamily="66" charset="0"/>
            </a:endParaRPr>
          </a:p>
        </p:txBody>
      </p:sp>
      <p:sp>
        <p:nvSpPr>
          <p:cNvPr id="3" name="Subtitle 2"/>
          <p:cNvSpPr>
            <a:spLocks noGrp="1"/>
          </p:cNvSpPr>
          <p:nvPr>
            <p:ph type="subTitle" idx="1"/>
          </p:nvPr>
        </p:nvSpPr>
        <p:spPr>
          <a:xfrm>
            <a:off x="152400" y="1143000"/>
            <a:ext cx="4038600" cy="4953000"/>
          </a:xfrm>
        </p:spPr>
        <p:txBody>
          <a:bodyPr>
            <a:normAutofit fontScale="92500" lnSpcReduction="20000"/>
          </a:bodyPr>
          <a:lstStyle/>
          <a:p>
            <a:pPr marL="457200" indent="-457200" algn="l">
              <a:buFont typeface="Arial" panose="020B0604020202020204" pitchFamily="34" charset="0"/>
              <a:buChar char="•"/>
            </a:pPr>
            <a:r>
              <a:rPr lang="en-US" sz="2000" dirty="0" smtClean="0">
                <a:solidFill>
                  <a:schemeClr val="tx1"/>
                </a:solidFill>
              </a:rPr>
              <a:t>Personal defense mechanisms: humor, altruism</a:t>
            </a:r>
          </a:p>
          <a:p>
            <a:pPr marL="457200" indent="-457200" algn="l">
              <a:buFont typeface="Arial" panose="020B0604020202020204" pitchFamily="34" charset="0"/>
              <a:buChar char="•"/>
            </a:pPr>
            <a:r>
              <a:rPr lang="en-US" sz="2000" dirty="0" smtClean="0">
                <a:solidFill>
                  <a:schemeClr val="tx1"/>
                </a:solidFill>
              </a:rPr>
              <a:t>Finding </a:t>
            </a:r>
            <a:r>
              <a:rPr lang="en-US" sz="2000" dirty="0">
                <a:solidFill>
                  <a:schemeClr val="tx1"/>
                </a:solidFill>
              </a:rPr>
              <a:t>the words to precisely label and express one's inner feelings and </a:t>
            </a:r>
            <a:r>
              <a:rPr lang="en-US" sz="2000" dirty="0" smtClean="0">
                <a:solidFill>
                  <a:schemeClr val="tx1"/>
                </a:solidFill>
              </a:rPr>
              <a:t>experiences</a:t>
            </a:r>
          </a:p>
          <a:p>
            <a:pPr marL="457200" indent="-457200" algn="l">
              <a:buFont typeface="Arial" panose="020B0604020202020204" pitchFamily="34" charset="0"/>
              <a:buChar char="•"/>
            </a:pPr>
            <a:r>
              <a:rPr lang="en-US" sz="2000" dirty="0" smtClean="0">
                <a:solidFill>
                  <a:schemeClr val="tx1"/>
                </a:solidFill>
              </a:rPr>
              <a:t>Further </a:t>
            </a:r>
            <a:r>
              <a:rPr lang="en-US" sz="2000" dirty="0">
                <a:solidFill>
                  <a:schemeClr val="tx1"/>
                </a:solidFill>
              </a:rPr>
              <a:t>training, consultation, and/or </a:t>
            </a:r>
            <a:r>
              <a:rPr lang="en-US" sz="2000" dirty="0" smtClean="0">
                <a:solidFill>
                  <a:schemeClr val="tx1"/>
                </a:solidFill>
              </a:rPr>
              <a:t>supervision</a:t>
            </a:r>
          </a:p>
          <a:p>
            <a:pPr marL="457200" indent="-457200" algn="l">
              <a:buFont typeface="Arial" panose="020B0604020202020204" pitchFamily="34" charset="0"/>
              <a:buChar char="•"/>
            </a:pPr>
            <a:r>
              <a:rPr lang="en-US" sz="2000" dirty="0">
                <a:solidFill>
                  <a:schemeClr val="tx1"/>
                </a:solidFill>
              </a:rPr>
              <a:t>Taking </a:t>
            </a:r>
            <a:r>
              <a:rPr lang="en-US" sz="2000" dirty="0" smtClean="0">
                <a:solidFill>
                  <a:schemeClr val="tx1"/>
                </a:solidFill>
              </a:rPr>
              <a:t>needed </a:t>
            </a:r>
            <a:r>
              <a:rPr lang="en-US" sz="2000" dirty="0">
                <a:solidFill>
                  <a:schemeClr val="tx1"/>
                </a:solidFill>
              </a:rPr>
              <a:t>time </a:t>
            </a:r>
            <a:r>
              <a:rPr lang="en-US" sz="2000" dirty="0" smtClean="0">
                <a:solidFill>
                  <a:schemeClr val="tx1"/>
                </a:solidFill>
              </a:rPr>
              <a:t>away and </a:t>
            </a:r>
            <a:r>
              <a:rPr lang="en-US" sz="2000" dirty="0">
                <a:solidFill>
                  <a:schemeClr val="tx1"/>
                </a:solidFill>
              </a:rPr>
              <a:t>being kind and gentle with yourself </a:t>
            </a:r>
            <a:endParaRPr lang="en-US" sz="2000" dirty="0" smtClean="0">
              <a:solidFill>
                <a:schemeClr val="tx1"/>
              </a:solidFill>
            </a:endParaRPr>
          </a:p>
          <a:p>
            <a:pPr marL="457200" indent="-457200" algn="l">
              <a:buFont typeface="Arial" panose="020B0604020202020204" pitchFamily="34" charset="0"/>
              <a:buChar char="•"/>
            </a:pPr>
            <a:r>
              <a:rPr lang="en-US" sz="2000" dirty="0" smtClean="0">
                <a:solidFill>
                  <a:schemeClr val="tx1"/>
                </a:solidFill>
              </a:rPr>
              <a:t>Develop insight into your feelings/behaviors/thoughts</a:t>
            </a:r>
          </a:p>
          <a:p>
            <a:pPr marL="457200" indent="-457200" algn="l">
              <a:buFont typeface="Arial" panose="020B0604020202020204" pitchFamily="34" charset="0"/>
              <a:buChar char="•"/>
            </a:pPr>
            <a:r>
              <a:rPr lang="en-US" sz="2000" dirty="0">
                <a:solidFill>
                  <a:schemeClr val="tx1"/>
                </a:solidFill>
              </a:rPr>
              <a:t>A</a:t>
            </a:r>
            <a:r>
              <a:rPr lang="en-US" sz="2000" dirty="0" smtClean="0">
                <a:solidFill>
                  <a:schemeClr val="tx1"/>
                </a:solidFill>
              </a:rPr>
              <a:t> supportive </a:t>
            </a:r>
            <a:r>
              <a:rPr lang="en-US" sz="2000" dirty="0">
                <a:solidFill>
                  <a:schemeClr val="tx1"/>
                </a:solidFill>
              </a:rPr>
              <a:t>network of others to create a "safe holding </a:t>
            </a:r>
            <a:r>
              <a:rPr lang="en-US" sz="2000" dirty="0" smtClean="0">
                <a:solidFill>
                  <a:schemeClr val="tx1"/>
                </a:solidFill>
              </a:rPr>
              <a:t>environment“ to process stories</a:t>
            </a:r>
          </a:p>
          <a:p>
            <a:pPr marL="457200" indent="-457200" algn="l">
              <a:buFont typeface="Arial" panose="020B0604020202020204" pitchFamily="34" charset="0"/>
              <a:buChar char="•"/>
            </a:pPr>
            <a:r>
              <a:rPr lang="en-US" sz="2000" dirty="0" smtClean="0">
                <a:solidFill>
                  <a:schemeClr val="tx1"/>
                </a:solidFill>
              </a:rPr>
              <a:t>Therapy</a:t>
            </a:r>
          </a:p>
          <a:p>
            <a:pPr marL="457200" indent="-457200" algn="l">
              <a:buFont typeface="Arial" panose="020B0604020202020204" pitchFamily="34" charset="0"/>
              <a:buChar char="•"/>
            </a:pPr>
            <a:r>
              <a:rPr lang="en-US" sz="2000" dirty="0" smtClean="0">
                <a:solidFill>
                  <a:schemeClr val="tx1"/>
                </a:solidFill>
              </a:rPr>
              <a:t>Develop </a:t>
            </a:r>
            <a:r>
              <a:rPr lang="en-US" sz="2000" dirty="0">
                <a:solidFill>
                  <a:schemeClr val="tx1"/>
                </a:solidFill>
              </a:rPr>
              <a:t>a ritual for the end of one's work day to facilitate transition into non-work life </a:t>
            </a:r>
            <a:endParaRPr lang="en-US" sz="2000" dirty="0" smtClean="0">
              <a:solidFill>
                <a:schemeClr val="tx1"/>
              </a:solidFill>
            </a:endParaRPr>
          </a:p>
        </p:txBody>
      </p:sp>
      <p:sp>
        <p:nvSpPr>
          <p:cNvPr id="4" name="TextBox 3"/>
          <p:cNvSpPr txBox="1"/>
          <p:nvPr/>
        </p:nvSpPr>
        <p:spPr>
          <a:xfrm>
            <a:off x="381000" y="6324600"/>
            <a:ext cx="5682133" cy="369332"/>
          </a:xfrm>
          <a:prstGeom prst="rect">
            <a:avLst/>
          </a:prstGeom>
          <a:noFill/>
        </p:spPr>
        <p:txBody>
          <a:bodyPr wrap="none" rtlCol="0">
            <a:spAutoFit/>
          </a:bodyPr>
          <a:lstStyle/>
          <a:p>
            <a:r>
              <a:rPr lang="en-US" dirty="0">
                <a:solidFill>
                  <a:schemeClr val="bg1">
                    <a:lumMod val="50000"/>
                  </a:schemeClr>
                </a:solidFill>
              </a:rPr>
              <a:t>http://www.netce.com/coursecontent.php?courseid=1060</a:t>
            </a:r>
          </a:p>
        </p:txBody>
      </p:sp>
      <p:sp>
        <p:nvSpPr>
          <p:cNvPr id="5" name="TextBox 4"/>
          <p:cNvSpPr txBox="1"/>
          <p:nvPr/>
        </p:nvSpPr>
        <p:spPr>
          <a:xfrm>
            <a:off x="4191000" y="4343400"/>
            <a:ext cx="184731" cy="369332"/>
          </a:xfrm>
          <a:prstGeom prst="rect">
            <a:avLst/>
          </a:prstGeom>
          <a:noFill/>
        </p:spPr>
        <p:txBody>
          <a:bodyPr wrap="none" rtlCol="0">
            <a:spAutoFit/>
          </a:bodyPr>
          <a:lstStyle/>
          <a:p>
            <a:endParaRPr lang="en-US" dirty="0"/>
          </a:p>
        </p:txBody>
      </p:sp>
      <p:sp>
        <p:nvSpPr>
          <p:cNvPr id="6" name="TextBox 5"/>
          <p:cNvSpPr txBox="1"/>
          <p:nvPr/>
        </p:nvSpPr>
        <p:spPr>
          <a:xfrm>
            <a:off x="4876800" y="1197615"/>
            <a:ext cx="3886200" cy="4462760"/>
          </a:xfrm>
          <a:prstGeom prst="rect">
            <a:avLst/>
          </a:prstGeom>
          <a:noFill/>
        </p:spPr>
        <p:txBody>
          <a:bodyPr wrap="square" rtlCol="0">
            <a:spAutoFit/>
          </a:bodyPr>
          <a:lstStyle/>
          <a:p>
            <a:pPr marL="457200" indent="-457200">
              <a:buFont typeface="Arial" panose="020B0604020202020204" pitchFamily="34" charset="0"/>
              <a:buChar char="•"/>
            </a:pPr>
            <a:r>
              <a:rPr lang="en-US" sz="1900" dirty="0" smtClean="0"/>
              <a:t>Relaxation and creative activities or hobbies “to provide avenues for self-expression and regenerate energy” regularly</a:t>
            </a:r>
          </a:p>
          <a:p>
            <a:pPr marL="457200" indent="-457200">
              <a:buFont typeface="Arial" panose="020B0604020202020204" pitchFamily="34" charset="0"/>
              <a:buChar char="•"/>
            </a:pPr>
            <a:r>
              <a:rPr lang="en-US" sz="1900" dirty="0" smtClean="0"/>
              <a:t>Vicarious resilience and self-care</a:t>
            </a:r>
          </a:p>
          <a:p>
            <a:pPr marL="457200" indent="-457200">
              <a:buFont typeface="Arial" panose="020B0604020202020204" pitchFamily="34" charset="0"/>
              <a:buChar char="•"/>
            </a:pPr>
            <a:r>
              <a:rPr lang="en-US" sz="1900" dirty="0" smtClean="0"/>
              <a:t>Rest, time to recuperate and rejuvenate themselves, proper supervision and support, and reducing their exposure to trauma and minimizing work</a:t>
            </a:r>
          </a:p>
          <a:p>
            <a:pPr marL="457200" indent="-457200">
              <a:buFont typeface="Arial" panose="020B0604020202020204" pitchFamily="34" charset="0"/>
              <a:buChar char="•"/>
            </a:pPr>
            <a:r>
              <a:rPr lang="en-US" sz="1900" dirty="0" smtClean="0"/>
              <a:t>Finding balance</a:t>
            </a:r>
          </a:p>
          <a:p>
            <a:pPr marL="457200" indent="-457200">
              <a:buFont typeface="Arial" panose="020B0604020202020204" pitchFamily="34" charset="0"/>
              <a:buChar char="•"/>
            </a:pPr>
            <a:r>
              <a:rPr lang="en-US" sz="1900" dirty="0" smtClean="0"/>
              <a:t>Sleep, Nutrition, Exercise</a:t>
            </a:r>
          </a:p>
          <a:p>
            <a:pPr marL="457200" indent="-457200">
              <a:buFont typeface="Arial" panose="020B0604020202020204" pitchFamily="34" charset="0"/>
              <a:buChar char="•"/>
            </a:pPr>
            <a:r>
              <a:rPr lang="en-US" sz="1900" dirty="0" smtClean="0"/>
              <a:t>Give yourself permission to enjoy life</a:t>
            </a:r>
          </a:p>
          <a:p>
            <a:endParaRPr lang="en-US" dirty="0"/>
          </a:p>
        </p:txBody>
      </p:sp>
    </p:spTree>
    <p:extLst>
      <p:ext uri="{BB962C8B-B14F-4D97-AF65-F5344CB8AC3E}">
        <p14:creationId xmlns:p14="http://schemas.microsoft.com/office/powerpoint/2010/main" val="4021729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20" y="671691"/>
            <a:ext cx="9067800" cy="6186309"/>
          </a:xfrm>
          <a:prstGeom prst="rect">
            <a:avLst/>
          </a:prstGeom>
          <a:noFill/>
        </p:spPr>
        <p:txBody>
          <a:bodyPr wrap="square" rtlCol="0">
            <a:spAutoFit/>
          </a:bodyPr>
          <a:lstStyle/>
          <a:p>
            <a:r>
              <a:rPr lang="en-US" dirty="0" smtClean="0"/>
              <a:t>Rituals to facilitate </a:t>
            </a:r>
            <a:r>
              <a:rPr lang="en-US" dirty="0"/>
              <a:t>their ability to transition from work to home and to be able to "leave work at work." Developing rituals can be an important strategy to take care of yourself and prevent </a:t>
            </a:r>
            <a:r>
              <a:rPr lang="en-US" dirty="0" smtClean="0"/>
              <a:t>burnout.</a:t>
            </a:r>
          </a:p>
          <a:p>
            <a:r>
              <a:rPr lang="en-US" dirty="0" smtClean="0"/>
              <a:t>Walking </a:t>
            </a:r>
            <a:r>
              <a:rPr lang="en-US" dirty="0"/>
              <a:t>or biking home from work through a beautiful neighborhood or park</a:t>
            </a:r>
          </a:p>
          <a:p>
            <a:r>
              <a:rPr lang="en-US" dirty="0"/>
              <a:t>Reading an engaging and relaxing novel while taking the bus or metro home from work rather than driving in rush hour traffic</a:t>
            </a:r>
          </a:p>
          <a:p>
            <a:r>
              <a:rPr lang="en-US" dirty="0"/>
              <a:t>Changing out of work clothes and putting them away as soon as you get home</a:t>
            </a:r>
          </a:p>
          <a:p>
            <a:r>
              <a:rPr lang="en-US" dirty="0"/>
              <a:t>Taking a 5- or 10-minute period to be quiet (or to meditate) before leaving the office or when you first get home to shift gears </a:t>
            </a:r>
            <a:r>
              <a:rPr lang="en-US" dirty="0" smtClean="0"/>
              <a:t>Going </a:t>
            </a:r>
            <a:r>
              <a:rPr lang="en-US" dirty="0"/>
              <a:t>for a run or exercising</a:t>
            </a:r>
          </a:p>
          <a:p>
            <a:r>
              <a:rPr lang="en-US" dirty="0"/>
              <a:t>Playing with your dog or child when you first get home</a:t>
            </a:r>
          </a:p>
          <a:p>
            <a:r>
              <a:rPr lang="en-US" dirty="0"/>
              <a:t>Putting away any work papers or charts at the end of the work day and locking your office (symbolically putting away your attention to work </a:t>
            </a:r>
            <a:r>
              <a:rPr lang="en-US" dirty="0" smtClean="0"/>
              <a:t>matters)</a:t>
            </a:r>
            <a:endParaRPr lang="en-US" dirty="0"/>
          </a:p>
          <a:p>
            <a:r>
              <a:rPr lang="en-US" dirty="0"/>
              <a:t>Watering plants in the office at the end of each work week before starting the weekend (a metaphor for life and growth, reminding you to save time for your own life and personal growth outside of work)</a:t>
            </a:r>
          </a:p>
          <a:p>
            <a:r>
              <a:rPr lang="en-US" dirty="0"/>
              <a:t>Questions for reflection and suggestions for experimentation:</a:t>
            </a:r>
          </a:p>
          <a:p>
            <a:r>
              <a:rPr lang="en-US" dirty="0"/>
              <a:t>Is there anything that you do that helps you to leave your work at work?</a:t>
            </a:r>
          </a:p>
          <a:p>
            <a:r>
              <a:rPr lang="en-US" dirty="0"/>
              <a:t>Do you allow yourself any transition time between work and home?</a:t>
            </a:r>
          </a:p>
          <a:p>
            <a:r>
              <a:rPr lang="en-US" dirty="0"/>
              <a:t>Do you have any ritual that you follow at the end of your work day? If not, for the next week, experiment by trying some ritual, reflecting on it and its affect on you. </a:t>
            </a:r>
            <a:r>
              <a:rPr lang="en-US" dirty="0" smtClean="0"/>
              <a:t>Continue </a:t>
            </a:r>
            <a:r>
              <a:rPr lang="en-US" dirty="0"/>
              <a:t>to experiment until you find something that works for you.</a:t>
            </a:r>
          </a:p>
          <a:p>
            <a:endParaRPr lang="en-US" dirty="0"/>
          </a:p>
        </p:txBody>
      </p:sp>
      <p:sp>
        <p:nvSpPr>
          <p:cNvPr id="6" name="TextBox 5"/>
          <p:cNvSpPr txBox="1"/>
          <p:nvPr/>
        </p:nvSpPr>
        <p:spPr>
          <a:xfrm>
            <a:off x="3641248" y="168896"/>
            <a:ext cx="1827744" cy="707886"/>
          </a:xfrm>
          <a:prstGeom prst="rect">
            <a:avLst/>
          </a:prstGeom>
          <a:noFill/>
        </p:spPr>
        <p:txBody>
          <a:bodyPr wrap="none" rtlCol="0">
            <a:spAutoFit/>
          </a:bodyPr>
          <a:lstStyle/>
          <a:p>
            <a:r>
              <a:rPr lang="en-US" sz="4000" b="1" dirty="0" smtClean="0">
                <a:latin typeface="Bradley Hand ITC" panose="03070402050302030203" pitchFamily="66" charset="0"/>
              </a:rPr>
              <a:t>Rituals</a:t>
            </a:r>
            <a:endParaRPr lang="en-US" sz="4000" b="1" dirty="0">
              <a:latin typeface="Bradley Hand ITC" panose="03070402050302030203" pitchFamily="66" charset="0"/>
            </a:endParaRPr>
          </a:p>
        </p:txBody>
      </p:sp>
      <p:sp>
        <p:nvSpPr>
          <p:cNvPr id="7" name="TextBox 6"/>
          <p:cNvSpPr txBox="1"/>
          <p:nvPr/>
        </p:nvSpPr>
        <p:spPr>
          <a:xfrm>
            <a:off x="381000" y="6488668"/>
            <a:ext cx="5682133" cy="369332"/>
          </a:xfrm>
          <a:prstGeom prst="rect">
            <a:avLst/>
          </a:prstGeom>
          <a:noFill/>
        </p:spPr>
        <p:txBody>
          <a:bodyPr wrap="none" rtlCol="0">
            <a:spAutoFit/>
          </a:bodyPr>
          <a:lstStyle/>
          <a:p>
            <a:r>
              <a:rPr lang="en-US" dirty="0">
                <a:solidFill>
                  <a:schemeClr val="bg1">
                    <a:lumMod val="50000"/>
                  </a:schemeClr>
                </a:solidFill>
              </a:rPr>
              <a:t>http://www.netce.com/coursecontent.php?courseid=1060</a:t>
            </a:r>
          </a:p>
        </p:txBody>
      </p:sp>
    </p:spTree>
    <p:extLst>
      <p:ext uri="{BB962C8B-B14F-4D97-AF65-F5344CB8AC3E}">
        <p14:creationId xmlns:p14="http://schemas.microsoft.com/office/powerpoint/2010/main" val="2421681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Bradley Hand ITC" panose="03070402050302030203" pitchFamily="66" charset="0"/>
              </a:rPr>
              <a:t>Ethical Considerations </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8229600" cy="4525963"/>
          </a:xfrm>
        </p:spPr>
        <p:txBody>
          <a:bodyPr>
            <a:normAutofit/>
          </a:bodyPr>
          <a:lstStyle/>
          <a:p>
            <a:r>
              <a:rPr lang="en-US" sz="3600" dirty="0" smtClean="0"/>
              <a:t>To create or not to create with the client?</a:t>
            </a:r>
          </a:p>
          <a:p>
            <a:r>
              <a:rPr lang="en-US" sz="3600" dirty="0" smtClean="0"/>
              <a:t>Holding onto the artwork</a:t>
            </a:r>
          </a:p>
          <a:p>
            <a:r>
              <a:rPr lang="en-US" sz="3600" dirty="0" smtClean="0"/>
              <a:t>Displaying art</a:t>
            </a:r>
          </a:p>
          <a:p>
            <a:r>
              <a:rPr lang="en-US" sz="3600" dirty="0" smtClean="0"/>
              <a:t>Who own</a:t>
            </a:r>
            <a:r>
              <a:rPr lang="en-US" sz="3600" dirty="0"/>
              <a:t>s</a:t>
            </a:r>
            <a:r>
              <a:rPr lang="en-US" sz="3600" dirty="0" smtClean="0"/>
              <a:t> the art?</a:t>
            </a:r>
          </a:p>
          <a:p>
            <a:r>
              <a:rPr lang="en-US" sz="3600" dirty="0" smtClean="0"/>
              <a:t>Who makes the profit when selling art?</a:t>
            </a:r>
            <a:endParaRPr lang="en-US" sz="3600" dirty="0"/>
          </a:p>
        </p:txBody>
      </p:sp>
      <p:sp>
        <p:nvSpPr>
          <p:cNvPr id="5" name="Rectangle 4"/>
          <p:cNvSpPr/>
          <p:nvPr/>
        </p:nvSpPr>
        <p:spPr>
          <a:xfrm>
            <a:off x="2341036" y="6172200"/>
            <a:ext cx="4461927" cy="369332"/>
          </a:xfrm>
          <a:prstGeom prst="rect">
            <a:avLst/>
          </a:prstGeom>
        </p:spPr>
        <p:txBody>
          <a:bodyPr wrap="none">
            <a:spAutoFit/>
          </a:bodyPr>
          <a:lstStyle/>
          <a:p>
            <a:r>
              <a:rPr lang="en-US" dirty="0"/>
              <a:t>http://files.eric.ed.gov/fulltext/ED388916.pdf</a:t>
            </a:r>
          </a:p>
        </p:txBody>
      </p:sp>
    </p:spTree>
    <p:extLst>
      <p:ext uri="{BB962C8B-B14F-4D97-AF65-F5344CB8AC3E}">
        <p14:creationId xmlns:p14="http://schemas.microsoft.com/office/powerpoint/2010/main" val="401856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Qualities of Art Therapy</a:t>
            </a:r>
            <a:endParaRPr lang="en-US" b="1" dirty="0">
              <a:latin typeface="Bradley Hand ITC" panose="03070402050302030203" pitchFamily="66" charset="0"/>
            </a:endParaRPr>
          </a:p>
        </p:txBody>
      </p:sp>
      <p:sp>
        <p:nvSpPr>
          <p:cNvPr id="3" name="Content Placeholder 2"/>
          <p:cNvSpPr>
            <a:spLocks noGrp="1"/>
          </p:cNvSpPr>
          <p:nvPr>
            <p:ph sz="half" idx="1"/>
          </p:nvPr>
        </p:nvSpPr>
        <p:spPr/>
        <p:txBody>
          <a:bodyPr>
            <a:normAutofit lnSpcReduction="10000"/>
          </a:bodyPr>
          <a:lstStyle/>
          <a:p>
            <a:r>
              <a:rPr lang="en-US" dirty="0" smtClean="0"/>
              <a:t>Art therapists are trained to pick up on nonverbal symbols and metaphors that are often expressed through art and the creative process, concepts that are usually difficult to express with words.</a:t>
            </a:r>
            <a:endParaRPr lang="en-US" dirty="0"/>
          </a:p>
        </p:txBody>
      </p:sp>
      <p:sp>
        <p:nvSpPr>
          <p:cNvPr id="4" name="Content Placeholder 3"/>
          <p:cNvSpPr>
            <a:spLocks noGrp="1"/>
          </p:cNvSpPr>
          <p:nvPr>
            <p:ph sz="half" idx="2"/>
          </p:nvPr>
        </p:nvSpPr>
        <p:spPr>
          <a:xfrm>
            <a:off x="4648200" y="1600200"/>
            <a:ext cx="4038600" cy="4876800"/>
          </a:xfrm>
        </p:spPr>
        <p:txBody>
          <a:bodyPr>
            <a:normAutofit lnSpcReduction="10000"/>
          </a:bodyPr>
          <a:lstStyle/>
          <a:p>
            <a:r>
              <a:rPr lang="en-US" dirty="0" smtClean="0"/>
              <a:t>Utilize non-verbal cues</a:t>
            </a:r>
          </a:p>
          <a:p>
            <a:r>
              <a:rPr lang="en-US" dirty="0" smtClean="0"/>
              <a:t>Observe symbols and metaphors</a:t>
            </a:r>
          </a:p>
          <a:p>
            <a:r>
              <a:rPr lang="en-US" dirty="0" smtClean="0"/>
              <a:t>Utilize the creative process to transcend emotional experiences</a:t>
            </a:r>
          </a:p>
          <a:p>
            <a:r>
              <a:rPr lang="en-US" b="1" dirty="0">
                <a:solidFill>
                  <a:srgbClr val="7030A0"/>
                </a:solidFill>
              </a:rPr>
              <a:t>“The creative process involved in the making of art is healing and life enhancing”-</a:t>
            </a:r>
            <a:r>
              <a:rPr lang="en-US" dirty="0">
                <a:solidFill>
                  <a:srgbClr val="7030A0"/>
                </a:solidFill>
              </a:rPr>
              <a:t>Cathy Malchiodi</a:t>
            </a:r>
          </a:p>
          <a:p>
            <a:endParaRPr lang="en-US" dirty="0" smtClean="0"/>
          </a:p>
          <a:p>
            <a:endParaRPr lang="en-US" dirty="0"/>
          </a:p>
        </p:txBody>
      </p:sp>
    </p:spTree>
    <p:extLst>
      <p:ext uri="{BB962C8B-B14F-4D97-AF65-F5344CB8AC3E}">
        <p14:creationId xmlns:p14="http://schemas.microsoft.com/office/powerpoint/2010/main" val="3539341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534400" cy="5078313"/>
          </a:xfrm>
          <a:prstGeom prst="rect">
            <a:avLst/>
          </a:prstGeom>
        </p:spPr>
        <p:txBody>
          <a:bodyPr wrap="square">
            <a:spAutoFit/>
          </a:bodyPr>
          <a:lstStyle/>
          <a:p>
            <a:r>
              <a:rPr lang="en-US" dirty="0"/>
              <a:t>Malchiodi, C. (1997).  Breaking the Silence: Art Therapy with Children from Violent Homes. New York: Brunner Mazel. </a:t>
            </a:r>
            <a:endParaRPr lang="en-US" dirty="0" smtClean="0"/>
          </a:p>
          <a:p>
            <a:r>
              <a:rPr lang="en-US" dirty="0"/>
              <a:t>Malchiodi, C. (2005).  Using Art in Trauma Recovery with Children.  Monograph published by the National Institute for Trauma and Loss in Children</a:t>
            </a:r>
            <a:r>
              <a:rPr lang="en-US" dirty="0" smtClean="0"/>
              <a:t>.</a:t>
            </a:r>
            <a:endParaRPr lang="en-US" dirty="0"/>
          </a:p>
          <a:p>
            <a:r>
              <a:rPr lang="en-US" dirty="0" smtClean="0"/>
              <a:t>Malchiodi</a:t>
            </a:r>
            <a:r>
              <a:rPr lang="en-US" dirty="0"/>
              <a:t>, C. (2008). Creative Interventions with Traumatized Children. New York: Guildford Press</a:t>
            </a:r>
            <a:r>
              <a:rPr lang="en-US" dirty="0" smtClean="0"/>
              <a:t>.</a:t>
            </a:r>
            <a:endParaRPr lang="en-US" dirty="0" smtClean="0">
              <a:solidFill>
                <a:srgbClr val="000000"/>
              </a:solidFill>
            </a:endParaRPr>
          </a:p>
          <a:p>
            <a:r>
              <a:rPr lang="en-US" dirty="0" smtClean="0">
                <a:solidFill>
                  <a:srgbClr val="000000"/>
                </a:solidFill>
              </a:rPr>
              <a:t>Malchiodi</a:t>
            </a:r>
            <a:r>
              <a:rPr lang="en-US" dirty="0">
                <a:solidFill>
                  <a:srgbClr val="000000"/>
                </a:solidFill>
              </a:rPr>
              <a:t>, C. (March 6, 2012). </a:t>
            </a:r>
            <a:r>
              <a:rPr lang="en-US" i="1" dirty="0">
                <a:solidFill>
                  <a:srgbClr val="000000"/>
                </a:solidFill>
              </a:rPr>
              <a:t>Trauma-informed expressive arts therapy</a:t>
            </a:r>
            <a:r>
              <a:rPr lang="en-US" dirty="0">
                <a:solidFill>
                  <a:srgbClr val="000000"/>
                </a:solidFill>
              </a:rPr>
              <a:t>. New York: Sussex Publications/ Psychology Today</a:t>
            </a:r>
            <a:r>
              <a:rPr lang="en-US" dirty="0" smtClean="0">
                <a:solidFill>
                  <a:srgbClr val="000000"/>
                </a:solidFill>
              </a:rPr>
              <a:t>.</a:t>
            </a:r>
            <a:endParaRPr lang="en-US" i="1" dirty="0">
              <a:solidFill>
                <a:srgbClr val="000000"/>
              </a:solidFill>
            </a:endParaRPr>
          </a:p>
          <a:p>
            <a:r>
              <a:rPr lang="en-US" dirty="0"/>
              <a:t>Miller, G. (2008).  Bruce Perry’s Impact: Considerations for Art Therapy &amp; Children from Violent </a:t>
            </a:r>
            <a:r>
              <a:rPr lang="en-US" dirty="0" smtClean="0"/>
              <a:t>Homes</a:t>
            </a:r>
          </a:p>
          <a:p>
            <a:r>
              <a:rPr lang="en-US" dirty="0" smtClean="0"/>
              <a:t>Miller</a:t>
            </a:r>
            <a:r>
              <a:rPr lang="en-US" dirty="0"/>
              <a:t>, Gretchen. </a:t>
            </a:r>
            <a:r>
              <a:rPr lang="en-US" i="1" dirty="0"/>
              <a:t>Finding a Safe Place: Safety for Survivors of Domestic Violence through Art</a:t>
            </a:r>
            <a:r>
              <a:rPr lang="en-US" i="1" dirty="0" smtClean="0"/>
              <a:t>.</a:t>
            </a:r>
            <a:endParaRPr lang="en-US" dirty="0">
              <a:solidFill>
                <a:srgbClr val="000000"/>
              </a:solidFill>
            </a:endParaRPr>
          </a:p>
          <a:p>
            <a:r>
              <a:rPr lang="en-US" dirty="0" smtClean="0">
                <a:solidFill>
                  <a:srgbClr val="000000"/>
                </a:solidFill>
              </a:rPr>
              <a:t>Miller, Gretchen. </a:t>
            </a:r>
            <a:r>
              <a:rPr lang="en-US" i="1" dirty="0" smtClean="0">
                <a:solidFill>
                  <a:srgbClr val="000000"/>
                </a:solidFill>
              </a:rPr>
              <a:t>Group Art Therapy Interventions &amp; Strategies: Working with Children Exposed to Domestic Violence</a:t>
            </a:r>
            <a:endParaRPr lang="en-US" i="1" dirty="0">
              <a:solidFill>
                <a:srgbClr val="000000"/>
              </a:solidFill>
            </a:endParaRPr>
          </a:p>
          <a:p>
            <a:r>
              <a:rPr lang="en-US" dirty="0" smtClean="0"/>
              <a:t>Perry</a:t>
            </a:r>
            <a:r>
              <a:rPr lang="en-US" dirty="0"/>
              <a:t>, B. (2006). Applying Principals of Neurodevelopment to Clinical Work with Maltreated and Traumatized Children in Working with Traumatized Youth in Child Welfare edited by Nancy Boyd.  New York: Guilford Press.</a:t>
            </a:r>
          </a:p>
          <a:p>
            <a:endParaRPr lang="en-US" i="1" dirty="0"/>
          </a:p>
        </p:txBody>
      </p:sp>
      <p:sp>
        <p:nvSpPr>
          <p:cNvPr id="9" name="TextBox 8"/>
          <p:cNvSpPr txBox="1"/>
          <p:nvPr/>
        </p:nvSpPr>
        <p:spPr>
          <a:xfrm>
            <a:off x="250785" y="5943600"/>
            <a:ext cx="5682133" cy="369332"/>
          </a:xfrm>
          <a:prstGeom prst="rect">
            <a:avLst/>
          </a:prstGeom>
          <a:noFill/>
        </p:spPr>
        <p:txBody>
          <a:bodyPr wrap="none" rtlCol="0">
            <a:spAutoFit/>
          </a:bodyPr>
          <a:lstStyle/>
          <a:p>
            <a:r>
              <a:rPr lang="en-US" dirty="0">
                <a:solidFill>
                  <a:schemeClr val="bg1">
                    <a:lumMod val="50000"/>
                  </a:schemeClr>
                </a:solidFill>
              </a:rPr>
              <a:t>http://www.netce.com/coursecontent.php?courseid=1060</a:t>
            </a:r>
          </a:p>
        </p:txBody>
      </p:sp>
      <p:sp>
        <p:nvSpPr>
          <p:cNvPr id="7" name="TextBox 6"/>
          <p:cNvSpPr txBox="1"/>
          <p:nvPr/>
        </p:nvSpPr>
        <p:spPr>
          <a:xfrm>
            <a:off x="3374788" y="152400"/>
            <a:ext cx="2242024" cy="646331"/>
          </a:xfrm>
          <a:prstGeom prst="rect">
            <a:avLst/>
          </a:prstGeom>
          <a:noFill/>
        </p:spPr>
        <p:txBody>
          <a:bodyPr wrap="none" rtlCol="0">
            <a:spAutoFit/>
          </a:bodyPr>
          <a:lstStyle/>
          <a:p>
            <a:r>
              <a:rPr lang="en-US" sz="3600" b="1" dirty="0" smtClean="0">
                <a:latin typeface="Bradley Hand ITC" panose="03070402050302030203" pitchFamily="66" charset="0"/>
              </a:rPr>
              <a:t>References</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val="237573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Beliefs/Values</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4038600" cy="5029200"/>
          </a:xfrm>
        </p:spPr>
        <p:txBody>
          <a:bodyPr>
            <a:normAutofit fontScale="92500" lnSpcReduction="20000"/>
          </a:bodyPr>
          <a:lstStyle/>
          <a:p>
            <a:r>
              <a:rPr lang="en-US" dirty="0" smtClean="0"/>
              <a:t>Inherent capacity for art making and creativity</a:t>
            </a:r>
          </a:p>
          <a:p>
            <a:r>
              <a:rPr lang="en-US" dirty="0" smtClean="0"/>
              <a:t>Art making is an intuitive process</a:t>
            </a:r>
          </a:p>
          <a:p>
            <a:r>
              <a:rPr lang="en-US" dirty="0" smtClean="0"/>
              <a:t>Art involves a sense of play</a:t>
            </a:r>
          </a:p>
          <a:p>
            <a:r>
              <a:rPr lang="en-US" dirty="0" smtClean="0"/>
              <a:t>Transformative power of art lies in the ability to lose ourselves in the activity and express previously unknown aspects of ourselves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“Artistic creativity is a shared human experience that transcends disability or environment”</a:t>
            </a:r>
          </a:p>
          <a:p>
            <a:r>
              <a:rPr lang="en-US" dirty="0" smtClean="0"/>
              <a:t>The process is important, not the product-pleasure derived from creation</a:t>
            </a:r>
          </a:p>
          <a:p>
            <a:r>
              <a:rPr lang="en-US" dirty="0" smtClean="0"/>
              <a:t>Art can externalize feelings/painful experiences  </a:t>
            </a:r>
          </a:p>
          <a:p>
            <a:r>
              <a:rPr lang="en-US" dirty="0" smtClean="0"/>
              <a:t>Requires intention, courage,  and active participation</a:t>
            </a:r>
            <a:endParaRPr lang="en-US" dirty="0"/>
          </a:p>
        </p:txBody>
      </p:sp>
    </p:spTree>
    <p:extLst>
      <p:ext uri="{BB962C8B-B14F-4D97-AF65-F5344CB8AC3E}">
        <p14:creationId xmlns:p14="http://schemas.microsoft.com/office/powerpoint/2010/main" val="385038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latin typeface="Bradley Hand ITC" panose="03070402050302030203" pitchFamily="66" charset="0"/>
              </a:rPr>
              <a:t>Art Therapy History</a:t>
            </a:r>
            <a:endParaRPr lang="en-US" b="1" dirty="0">
              <a:latin typeface="Bradley Hand ITC" panose="03070402050302030203" pitchFamily="66" charset="0"/>
            </a:endParaRPr>
          </a:p>
        </p:txBody>
      </p:sp>
      <p:sp>
        <p:nvSpPr>
          <p:cNvPr id="3" name="Content Placeholder 2"/>
          <p:cNvSpPr>
            <a:spLocks noGrp="1"/>
          </p:cNvSpPr>
          <p:nvPr>
            <p:ph sz="half" idx="1"/>
          </p:nvPr>
        </p:nvSpPr>
        <p:spPr>
          <a:xfrm>
            <a:off x="457200" y="1600200"/>
            <a:ext cx="4038600" cy="4953000"/>
          </a:xfrm>
        </p:spPr>
        <p:txBody>
          <a:bodyPr>
            <a:normAutofit fontScale="85000" lnSpcReduction="20000"/>
          </a:bodyPr>
          <a:lstStyle/>
          <a:p>
            <a:r>
              <a:rPr lang="en-US" dirty="0" smtClean="0"/>
              <a:t>Grew from the psychoanalytic movement and beliefs about the symbolic content of images from patients’ art and dreams</a:t>
            </a:r>
          </a:p>
          <a:p>
            <a:r>
              <a:rPr lang="en-US" dirty="0" smtClean="0"/>
              <a:t>Freud observed his patients could draw their dreams, but unable to describe them in words</a:t>
            </a:r>
          </a:p>
          <a:p>
            <a:r>
              <a:rPr lang="en-US" dirty="0" smtClean="0"/>
              <a:t>1940s, Margaret Naumburg was first to delineate art therapy as a distinctive form of psychotherapy; symbolic speech; transference</a:t>
            </a:r>
          </a:p>
        </p:txBody>
      </p:sp>
      <p:sp>
        <p:nvSpPr>
          <p:cNvPr id="5" name="Content Placeholder 4"/>
          <p:cNvSpPr>
            <a:spLocks noGrp="1"/>
          </p:cNvSpPr>
          <p:nvPr>
            <p:ph sz="half" idx="2"/>
          </p:nvPr>
        </p:nvSpPr>
        <p:spPr>
          <a:xfrm>
            <a:off x="4648200" y="1600200"/>
            <a:ext cx="4038600" cy="5257800"/>
          </a:xfrm>
        </p:spPr>
        <p:txBody>
          <a:bodyPr>
            <a:normAutofit fontScale="85000" lnSpcReduction="20000"/>
          </a:bodyPr>
          <a:lstStyle/>
          <a:p>
            <a:r>
              <a:rPr lang="en-US" dirty="0" smtClean="0"/>
              <a:t>1946, Edward Adamson worked as an artist with patients in a hospital studio; provided a place to paint and to “cure themselves”; intrinsic healing qualities of the art process</a:t>
            </a:r>
          </a:p>
          <a:p>
            <a:r>
              <a:rPr lang="en-US" dirty="0" smtClean="0"/>
              <a:t>Menninger Clinic, Topeka, Kansas; psychiatric facility 1930s offered art classes to patients; Mary Huntoon (trained artist) assisted patients to use art to process and release emotional problems and trauma; artsynthesis (process of self-discovery)</a:t>
            </a:r>
          </a:p>
          <a:p>
            <a:endParaRPr lang="en-US" dirty="0" smtClean="0"/>
          </a:p>
        </p:txBody>
      </p:sp>
    </p:spTree>
    <p:extLst>
      <p:ext uri="{BB962C8B-B14F-4D97-AF65-F5344CB8AC3E}">
        <p14:creationId xmlns:p14="http://schemas.microsoft.com/office/powerpoint/2010/main" val="3579242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Art Therapy History</a:t>
            </a:r>
            <a:endParaRPr lang="en-US" b="1" dirty="0">
              <a:latin typeface="Bradley Hand ITC" panose="03070402050302030203" pitchFamily="66" charset="0"/>
            </a:endParaRPr>
          </a:p>
        </p:txBody>
      </p:sp>
      <p:sp>
        <p:nvSpPr>
          <p:cNvPr id="4" name="Content Placeholder 3"/>
          <p:cNvSpPr>
            <a:spLocks noGrp="1"/>
          </p:cNvSpPr>
          <p:nvPr>
            <p:ph sz="half" idx="2"/>
          </p:nvPr>
        </p:nvSpPr>
        <p:spPr>
          <a:xfrm>
            <a:off x="4648200" y="1600200"/>
            <a:ext cx="4038600" cy="4953000"/>
          </a:xfrm>
        </p:spPr>
        <p:txBody>
          <a:bodyPr>
            <a:normAutofit fontScale="85000" lnSpcReduction="20000"/>
          </a:bodyPr>
          <a:lstStyle/>
          <a:p>
            <a:r>
              <a:rPr lang="en-US" dirty="0"/>
              <a:t>Robert Ault and </a:t>
            </a:r>
            <a:r>
              <a:rPr lang="en-US" dirty="0" smtClean="0"/>
              <a:t>Don Jones helped </a:t>
            </a:r>
            <a:r>
              <a:rPr lang="en-US" dirty="0"/>
              <a:t>establish the American Art Therapy Association in the late 1960s with colleague Myra </a:t>
            </a:r>
            <a:r>
              <a:rPr lang="en-US" dirty="0" smtClean="0"/>
              <a:t>Levick</a:t>
            </a:r>
          </a:p>
          <a:p>
            <a:r>
              <a:rPr lang="en-US" dirty="0"/>
              <a:t>IATA is a not-for-profit corporation established in 1974 </a:t>
            </a:r>
            <a:r>
              <a:rPr lang="en-US" dirty="0" smtClean="0"/>
              <a:t>where “art therapists, </a:t>
            </a:r>
            <a:r>
              <a:rPr lang="en-US" dirty="0"/>
              <a:t>art therapy students and other interested professionals could gather to exchange information and </a:t>
            </a:r>
            <a:r>
              <a:rPr lang="en-US" dirty="0" smtClean="0"/>
              <a:t>experiences </a:t>
            </a:r>
            <a:r>
              <a:rPr lang="en-US" dirty="0"/>
              <a:t>concerning the therapeutic use of </a:t>
            </a:r>
            <a:r>
              <a:rPr lang="en-US" dirty="0" smtClean="0"/>
              <a:t>art”</a:t>
            </a:r>
            <a:endParaRPr lang="en-US" dirty="0"/>
          </a:p>
        </p:txBody>
      </p:sp>
      <p:sp>
        <p:nvSpPr>
          <p:cNvPr id="5" name="Content Placeholder 3"/>
          <p:cNvSpPr>
            <a:spLocks noGrp="1"/>
          </p:cNvSpPr>
          <p:nvPr>
            <p:ph sz="half" idx="1"/>
          </p:nvPr>
        </p:nvSpPr>
        <p:spPr>
          <a:xfrm>
            <a:off x="457200" y="1600200"/>
            <a:ext cx="4038600" cy="4953000"/>
          </a:xfrm>
        </p:spPr>
        <p:txBody>
          <a:bodyPr>
            <a:normAutofit fontScale="85000" lnSpcReduction="20000"/>
          </a:bodyPr>
          <a:lstStyle/>
          <a:p>
            <a:r>
              <a:rPr lang="en-US" dirty="0" smtClean="0"/>
              <a:t>1950s, Edith Kramer proposed the healing potential; stressed importance of creativity rather than only the communication of symbolic speech</a:t>
            </a:r>
          </a:p>
          <a:p>
            <a:r>
              <a:rPr lang="en-US" dirty="0" smtClean="0"/>
              <a:t>1950s/1960s, Hanna Yaxa Kwiatkowska introduced art therapy into family sessions; specific drawings were helpful in identifying family roles and encouraged positive therapeutic experience of family working together</a:t>
            </a:r>
            <a:endParaRPr lang="en-US" dirty="0"/>
          </a:p>
        </p:txBody>
      </p:sp>
    </p:spTree>
    <p:extLst>
      <p:ext uri="{BB962C8B-B14F-4D97-AF65-F5344CB8AC3E}">
        <p14:creationId xmlns:p14="http://schemas.microsoft.com/office/powerpoint/2010/main" val="289698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Art and Mental Illness </a:t>
            </a:r>
            <a:endParaRPr lang="en-US" b="1" dirty="0">
              <a:latin typeface="Bradley Hand ITC" panose="03070402050302030203" pitchFamily="66"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1872 Ambroise Tardieu, French psychiatrist published a book on mental illness  and characteristics of artwork created by people with mental illness.</a:t>
            </a:r>
          </a:p>
          <a:p>
            <a:r>
              <a:rPr lang="en-US" dirty="0" smtClean="0"/>
              <a:t>1888 Paul Max Simon, French psychiatrist published a series of studies of the drawings of people with mental illness. One of the first psychiatrists to establish a large collection of drawings and painting by patients in insane asylums. “Symptoms could be related to content of artwork”.</a:t>
            </a:r>
            <a:endParaRPr lang="en-US" dirty="0"/>
          </a:p>
        </p:txBody>
      </p:sp>
      <p:sp>
        <p:nvSpPr>
          <p:cNvPr id="4" name="Content Placeholder 3"/>
          <p:cNvSpPr>
            <a:spLocks noGrp="1"/>
          </p:cNvSpPr>
          <p:nvPr>
            <p:ph sz="half" idx="2"/>
          </p:nvPr>
        </p:nvSpPr>
        <p:spPr>
          <a:xfrm>
            <a:off x="4648200" y="1600200"/>
            <a:ext cx="4038600" cy="4876800"/>
          </a:xfrm>
        </p:spPr>
        <p:txBody>
          <a:bodyPr>
            <a:normAutofit fontScale="77500" lnSpcReduction="20000"/>
          </a:bodyPr>
          <a:lstStyle/>
          <a:p>
            <a:r>
              <a:rPr lang="en-US" dirty="0" smtClean="0"/>
              <a:t>1920s, Hans Prinzhorn collected art from doctors and hospitals throughout Europe and published </a:t>
            </a:r>
            <a:r>
              <a:rPr lang="en-US" u="sng" dirty="0" smtClean="0"/>
              <a:t>Artistry of the Mentally Ill. </a:t>
            </a:r>
            <a:r>
              <a:rPr lang="en-US" dirty="0" smtClean="0"/>
              <a:t> Interested in the creative process and visual forms created by “Outsider” artists.  Art making was “a universal, creative urge”.</a:t>
            </a:r>
          </a:p>
          <a:p>
            <a:r>
              <a:rPr lang="en-US" dirty="0" smtClean="0"/>
              <a:t>Walter Morgenthaler, Swiss psychiatrist, published a book on the art of Adolf Wolfli who was diagnosed with schizophrenia.  Confined to psychiatric hospital for more than 30 years and created numerous images.</a:t>
            </a:r>
            <a:endParaRPr lang="en-US" dirty="0"/>
          </a:p>
        </p:txBody>
      </p:sp>
    </p:spTree>
    <p:extLst>
      <p:ext uri="{BB962C8B-B14F-4D97-AF65-F5344CB8AC3E}">
        <p14:creationId xmlns:p14="http://schemas.microsoft.com/office/powerpoint/2010/main" val="3078092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1500"/>
            <a:ext cx="381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manualoracle.org/wp-content/uploads/2013/02/Mohr_x-ray-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707" y="1258669"/>
            <a:ext cx="4154799"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47492" y="4611469"/>
            <a:ext cx="4572000" cy="646331"/>
          </a:xfrm>
          <a:prstGeom prst="rect">
            <a:avLst/>
          </a:prstGeom>
        </p:spPr>
        <p:txBody>
          <a:bodyPr>
            <a:spAutoFit/>
          </a:bodyPr>
          <a:lstStyle/>
          <a:p>
            <a:r>
              <a:rPr lang="en-US" dirty="0"/>
              <a:t>Jakob Mohr, 'Proofs', 1910, Prinzhorn Collection</a:t>
            </a:r>
          </a:p>
        </p:txBody>
      </p:sp>
      <p:sp>
        <p:nvSpPr>
          <p:cNvPr id="3" name="Rectangle 2"/>
          <p:cNvSpPr/>
          <p:nvPr/>
        </p:nvSpPr>
        <p:spPr>
          <a:xfrm>
            <a:off x="644769" y="6348019"/>
            <a:ext cx="3461397" cy="369332"/>
          </a:xfrm>
          <a:prstGeom prst="rect">
            <a:avLst/>
          </a:prstGeom>
        </p:spPr>
        <p:txBody>
          <a:bodyPr wrap="none">
            <a:spAutoFit/>
          </a:bodyPr>
          <a:lstStyle/>
          <a:p>
            <a:r>
              <a:rPr lang="en-US" dirty="0"/>
              <a:t>Josef Forster/ Sammlung Prinzhorn</a:t>
            </a:r>
          </a:p>
        </p:txBody>
      </p:sp>
    </p:spTree>
    <p:extLst>
      <p:ext uri="{BB962C8B-B14F-4D97-AF65-F5344CB8AC3E}">
        <p14:creationId xmlns:p14="http://schemas.microsoft.com/office/powerpoint/2010/main" val="372274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7118</TotalTime>
  <Words>3124</Words>
  <Application>Microsoft Office PowerPoint</Application>
  <PresentationFormat>On-screen Show (4:3)</PresentationFormat>
  <Paragraphs>293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Bradley Hand ITC</vt:lpstr>
      <vt:lpstr>Calibri</vt:lpstr>
      <vt:lpstr>Office Theme</vt:lpstr>
      <vt:lpstr>Art Therapy &amp; Working with Children Exposed to Domestic Violence</vt:lpstr>
      <vt:lpstr>“So you play with crayons all day?” </vt:lpstr>
      <vt:lpstr>What is Art Therapy?</vt:lpstr>
      <vt:lpstr>Qualities of Art Therapy</vt:lpstr>
      <vt:lpstr>Beliefs/Values</vt:lpstr>
      <vt:lpstr>Art Therapy History</vt:lpstr>
      <vt:lpstr>Art Therapy History</vt:lpstr>
      <vt:lpstr>Art and Mental Illness </vt:lpstr>
      <vt:lpstr>PowerPoint Presentation</vt:lpstr>
      <vt:lpstr>PowerPoint Presentation</vt:lpstr>
      <vt:lpstr>Outsider Art</vt:lpstr>
      <vt:lpstr>Art Interpretation/Assessments</vt:lpstr>
      <vt:lpstr>“So I asked what Art Therapy is and I get lots of different answers?”</vt:lpstr>
      <vt:lpstr> Variations-Art as Therapy</vt:lpstr>
      <vt:lpstr>Variations-Art Psychotherapy</vt:lpstr>
      <vt:lpstr>Directive and Non-Directive</vt:lpstr>
      <vt:lpstr>Examples of Directive Art Activities</vt:lpstr>
      <vt:lpstr>Open Art Studio Groups</vt:lpstr>
      <vt:lpstr>How to utilize art therapy techniques when working with children exposed to DV?</vt:lpstr>
      <vt:lpstr>Symptoms identified in Children</vt:lpstr>
      <vt:lpstr>Environmental considerations</vt:lpstr>
      <vt:lpstr>How Trauma is Expressed in Art</vt:lpstr>
      <vt:lpstr>Art &amp; Trauma Intervention</vt:lpstr>
      <vt:lpstr>PowerPoint Presentation</vt:lpstr>
      <vt:lpstr>Transitional Safe Place</vt:lpstr>
      <vt:lpstr>Safety Books: Reminders for what makes me feel safe</vt:lpstr>
      <vt:lpstr>Worry Monsters/Feelings Boxes</vt:lpstr>
      <vt:lpstr>Masks</vt:lpstr>
      <vt:lpstr>Uses of Art Therapy</vt:lpstr>
      <vt:lpstr>Power of Materials</vt:lpstr>
      <vt:lpstr>What to say…?</vt:lpstr>
      <vt:lpstr>Limitations</vt:lpstr>
      <vt:lpstr>Creativity, Skills, and Art Therapy</vt:lpstr>
      <vt:lpstr>Art for Supervision and Reflection</vt:lpstr>
      <vt:lpstr>Impact on the Witness</vt:lpstr>
      <vt:lpstr>Signs of Empathetic Breaks</vt:lpstr>
      <vt:lpstr>Interventions for Responders</vt:lpstr>
      <vt:lpstr>PowerPoint Presentation</vt:lpstr>
      <vt:lpstr>Ethical Considerations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Therapy</dc:title>
  <dc:creator>keneLaptop</dc:creator>
  <cp:lastModifiedBy>Valerie Walker</cp:lastModifiedBy>
  <cp:revision>132</cp:revision>
  <dcterms:created xsi:type="dcterms:W3CDTF">2015-08-02T20:09:54Z</dcterms:created>
  <dcterms:modified xsi:type="dcterms:W3CDTF">2016-10-07T17:06:51Z</dcterms:modified>
</cp:coreProperties>
</file>