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sldIdLst>
    <p:sldId id="256" r:id="rId2"/>
    <p:sldId id="257" r:id="rId3"/>
    <p:sldId id="285" r:id="rId4"/>
    <p:sldId id="259" r:id="rId5"/>
    <p:sldId id="269" r:id="rId6"/>
    <p:sldId id="261" r:id="rId7"/>
    <p:sldId id="273" r:id="rId8"/>
    <p:sldId id="270" r:id="rId9"/>
    <p:sldId id="274" r:id="rId10"/>
    <p:sldId id="271" r:id="rId11"/>
    <p:sldId id="262" r:id="rId12"/>
    <p:sldId id="281" r:id="rId13"/>
    <p:sldId id="275" r:id="rId14"/>
    <p:sldId id="284" r:id="rId15"/>
    <p:sldId id="276" r:id="rId16"/>
    <p:sldId id="277" r:id="rId17"/>
    <p:sldId id="278" r:id="rId18"/>
    <p:sldId id="282" r:id="rId19"/>
    <p:sldId id="288" r:id="rId20"/>
    <p:sldId id="289" r:id="rId21"/>
    <p:sldId id="290" r:id="rId22"/>
    <p:sldId id="279" r:id="rId23"/>
    <p:sldId id="280" r:id="rId24"/>
    <p:sldId id="286" r:id="rId25"/>
    <p:sldId id="283" r:id="rId26"/>
    <p:sldId id="287" r:id="rId27"/>
    <p:sldId id="272"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059" autoAdjust="0"/>
    <p:restoredTop sz="76054" autoAdjust="0"/>
  </p:normalViewPr>
  <p:slideViewPr>
    <p:cSldViewPr snapToGrid="0">
      <p:cViewPr varScale="1">
        <p:scale>
          <a:sx n="88" d="100"/>
          <a:sy n="88" d="100"/>
        </p:scale>
        <p:origin x="1068"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35"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3074B39-B4A8-D743-8EF4-B94CB5E65CF4}" type="datetimeFigureOut">
              <a:rPr lang="en-US" smtClean="0"/>
              <a:t>9/22/2017</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75A03FC-6F83-0449-B139-84ECF6645171}" type="slidenum">
              <a:rPr lang="en-US" smtClean="0"/>
              <a:t>‹#›</a:t>
            </a:fld>
            <a:endParaRPr lang="en-US"/>
          </a:p>
        </p:txBody>
      </p:sp>
    </p:spTree>
    <p:extLst>
      <p:ext uri="{BB962C8B-B14F-4D97-AF65-F5344CB8AC3E}">
        <p14:creationId xmlns:p14="http://schemas.microsoft.com/office/powerpoint/2010/main" val="83436786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 children live in situations where there is domestic violence, they are often also abused. </a:t>
            </a:r>
            <a:r>
              <a:rPr lang="en-US" b="1" dirty="0" smtClean="0"/>
              <a:t>Fact </a:t>
            </a:r>
            <a:endParaRPr lang="en-US" dirty="0" smtClean="0"/>
          </a:p>
          <a:p>
            <a:r>
              <a:rPr lang="en-US" dirty="0" smtClean="0"/>
              <a:t>Children rarely suffer long-term effects as result of living in a home where there is domestic violence. </a:t>
            </a:r>
            <a:r>
              <a:rPr lang="en-US" b="1" dirty="0" smtClean="0"/>
              <a:t>Myth </a:t>
            </a:r>
            <a:endParaRPr lang="en-US" dirty="0" smtClean="0"/>
          </a:p>
          <a:p>
            <a:r>
              <a:rPr lang="en-US" dirty="0" smtClean="0"/>
              <a:t>Domestic violence is rare in middle and upper income families. </a:t>
            </a:r>
            <a:r>
              <a:rPr lang="en-US" b="1" dirty="0" smtClean="0"/>
              <a:t>Myth </a:t>
            </a:r>
            <a:endParaRPr lang="en-US" dirty="0" smtClean="0"/>
          </a:p>
          <a:p>
            <a:r>
              <a:rPr lang="en-US" dirty="0" smtClean="0"/>
              <a:t>Abusers often come from families where they witnessed domestic violence as children. </a:t>
            </a:r>
            <a:r>
              <a:rPr lang="en-US" b="1" dirty="0" smtClean="0"/>
              <a:t>Fact </a:t>
            </a:r>
            <a:endParaRPr lang="en-US" dirty="0" smtClean="0"/>
          </a:p>
          <a:p>
            <a:endParaRPr lang="en-US" dirty="0"/>
          </a:p>
        </p:txBody>
      </p:sp>
      <p:sp>
        <p:nvSpPr>
          <p:cNvPr id="4" name="Slide Number Placeholder 3"/>
          <p:cNvSpPr>
            <a:spLocks noGrp="1"/>
          </p:cNvSpPr>
          <p:nvPr>
            <p:ph type="sldNum" sz="quarter" idx="10"/>
          </p:nvPr>
        </p:nvSpPr>
        <p:spPr/>
        <p:txBody>
          <a:bodyPr/>
          <a:lstStyle/>
          <a:p>
            <a:fld id="{575A03FC-6F83-0449-B139-84ECF6645171}" type="slidenum">
              <a:rPr lang="en-US" smtClean="0"/>
              <a:t>3</a:t>
            </a:fld>
            <a:endParaRPr lang="en-US"/>
          </a:p>
        </p:txBody>
      </p:sp>
    </p:spTree>
    <p:extLst>
      <p:ext uri="{BB962C8B-B14F-4D97-AF65-F5344CB8AC3E}">
        <p14:creationId xmlns:p14="http://schemas.microsoft.com/office/powerpoint/2010/main" val="1757732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smtClean="0"/>
              <a:t>Dana</a:t>
            </a:r>
          </a:p>
          <a:p>
            <a:r>
              <a:rPr lang="en-US" sz="1200" kern="1200" dirty="0" smtClean="0">
                <a:solidFill>
                  <a:schemeClr val="tx1"/>
                </a:solidFill>
                <a:effectLst/>
                <a:latin typeface="+mn-lt"/>
                <a:ea typeface="+mn-ea"/>
                <a:cs typeface="+mn-cs"/>
              </a:rPr>
              <a:t>DV exist across socioeconomic, educational, racial,</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and cultural lines (</a:t>
            </a:r>
            <a:r>
              <a:rPr lang="en-US" sz="1200" kern="1200" dirty="0" err="1" smtClean="0">
                <a:solidFill>
                  <a:schemeClr val="tx1"/>
                </a:solidFill>
                <a:effectLst/>
                <a:latin typeface="+mn-lt"/>
                <a:ea typeface="+mn-ea"/>
                <a:cs typeface="+mn-cs"/>
              </a:rPr>
              <a:t>Pinheiro</a:t>
            </a:r>
            <a:r>
              <a:rPr lang="en-US" sz="1200" kern="1200" dirty="0" smtClean="0">
                <a:solidFill>
                  <a:schemeClr val="tx1"/>
                </a:solidFill>
                <a:effectLst/>
                <a:latin typeface="+mn-lt"/>
                <a:ea typeface="+mn-ea"/>
                <a:cs typeface="+mn-cs"/>
              </a:rPr>
              <a:t> 2006; Chan 2011).</a:t>
            </a:r>
          </a:p>
          <a:p>
            <a:r>
              <a:rPr lang="en-US" sz="1200" kern="1200" dirty="0" smtClean="0">
                <a:solidFill>
                  <a:schemeClr val="tx1"/>
                </a:solidFill>
                <a:effectLst/>
                <a:latin typeface="+mn-lt"/>
                <a:ea typeface="+mn-ea"/>
                <a:cs typeface="+mn-cs"/>
              </a:rPr>
              <a:t>It happens in all kinds of families and communities. </a:t>
            </a:r>
          </a:p>
          <a:p>
            <a:r>
              <a:rPr lang="en-US" sz="1200" kern="1200" dirty="0" smtClean="0">
                <a:solidFill>
                  <a:schemeClr val="tx1"/>
                </a:solidFill>
                <a:effectLst/>
                <a:latin typeface="+mn-lt"/>
                <a:ea typeface="+mn-ea"/>
                <a:cs typeface="+mn-cs"/>
              </a:rPr>
              <a:t>The impact of domestic violence is exacerbated by poverty and racism. </a:t>
            </a:r>
          </a:p>
          <a:p>
            <a:endParaRPr lang="en-US" altLang="en-US" dirty="0" smtClean="0"/>
          </a:p>
        </p:txBody>
      </p:sp>
      <p:sp>
        <p:nvSpPr>
          <p:cNvPr id="4" name="Header Placeholder 3"/>
          <p:cNvSpPr>
            <a:spLocks noGrp="1"/>
          </p:cNvSpPr>
          <p:nvPr>
            <p:ph type="hdr" sz="quarter"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Tree>
    <p:extLst>
      <p:ext uri="{BB962C8B-B14F-4D97-AF65-F5344CB8AC3E}">
        <p14:creationId xmlns:p14="http://schemas.microsoft.com/office/powerpoint/2010/main" val="40964538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Dana</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t>
            </a:r>
            <a:r>
              <a:rPr lang="en-US" sz="1200" kern="1200" dirty="0" smtClean="0">
                <a:solidFill>
                  <a:schemeClr val="tx1"/>
                </a:solidFill>
                <a:latin typeface="+mn-lt"/>
                <a:ea typeface="+mn-ea"/>
                <a:cs typeface="+mn-cs"/>
              </a:rPr>
              <a:t>Early child care settings. Children are identified and supported.</a:t>
            </a:r>
            <a:endParaRPr lang="en-US"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-Pediatric and family practice settings. Screened</a:t>
            </a:r>
            <a:r>
              <a:rPr lang="en-US" sz="1200" kern="1200" baseline="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for domestic violence- as part of routine pediatric health screening and within the context of questions about child safety and well-being , assess the safety of the mother and her children </a:t>
            </a:r>
          </a:p>
          <a:p>
            <a:r>
              <a:rPr lang="en-US" sz="1200" b="0" i="0" u="none" strike="noStrike" kern="1200" baseline="0" dirty="0" smtClean="0">
                <a:solidFill>
                  <a:schemeClr val="tx1"/>
                </a:solidFill>
                <a:latin typeface="+mn-lt"/>
                <a:ea typeface="+mn-ea"/>
                <a:cs typeface="+mn-cs"/>
              </a:rPr>
              <a:t>offer information about resources and options for help. In some settings there are social workers, domestic violence resource advocates, or child development specialists </a:t>
            </a: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Police departments. Many police officers routinely document the presence of children when they respond to calls involving domestic violence and also provide linkages to services. </a:t>
            </a:r>
            <a:r>
              <a:rPr lang="en-US" sz="1200" b="0" i="0" u="none" strike="noStrike" kern="1200" baseline="0" dirty="0" smtClean="0">
                <a:solidFill>
                  <a:schemeClr val="tx1"/>
                </a:solidFill>
                <a:latin typeface="+mn-lt"/>
                <a:ea typeface="+mn-ea"/>
                <a:cs typeface="+mn-cs"/>
              </a:rPr>
              <a:t>police officers are not trained to recognize or respond to the distress of the young children they encounter. Police officers are in a unique position to intervene in the lives of young children who are exposed to violence in their homes. </a:t>
            </a:r>
          </a:p>
          <a:p>
            <a:endParaRPr lang="en-US" sz="1200" kern="1200" dirty="0" smtClean="0">
              <a:solidFill>
                <a:schemeClr val="tx1"/>
              </a:solidFill>
              <a:latin typeface="+mn-lt"/>
              <a:ea typeface="+mn-ea"/>
              <a:cs typeface="+mn-cs"/>
            </a:endParaRPr>
          </a:p>
          <a:p>
            <a:r>
              <a:rPr lang="en-US" sz="1200" kern="1200" dirty="0" smtClean="0">
                <a:solidFill>
                  <a:schemeClr val="tx1"/>
                </a:solidFill>
                <a:effectLst/>
                <a:latin typeface="+mn-lt"/>
                <a:ea typeface="+mn-ea"/>
                <a:cs typeface="+mn-cs"/>
              </a:rPr>
              <a:t>Sometimes, it happens informally when staff members observe their young changes and make those observations known to administrators and parents. </a:t>
            </a:r>
          </a:p>
          <a:p>
            <a:endParaRPr lang="en-US" dirty="0"/>
          </a:p>
        </p:txBody>
      </p:sp>
      <p:sp>
        <p:nvSpPr>
          <p:cNvPr id="4" name="Slide Number Placeholder 3"/>
          <p:cNvSpPr>
            <a:spLocks noGrp="1"/>
          </p:cNvSpPr>
          <p:nvPr>
            <p:ph type="sldNum" sz="quarter" idx="10"/>
          </p:nvPr>
        </p:nvSpPr>
        <p:spPr/>
        <p:txBody>
          <a:bodyPr/>
          <a:lstStyle/>
          <a:p>
            <a:fld id="{39B71FD7-3C41-E648-B8C9-503B2C49C462}" type="slidenum">
              <a:rPr lang="en-US" smtClean="0"/>
              <a:t>23</a:t>
            </a:fld>
            <a:endParaRPr lang="en-US"/>
          </a:p>
        </p:txBody>
      </p:sp>
    </p:spTree>
    <p:extLst>
      <p:ext uri="{BB962C8B-B14F-4D97-AF65-F5344CB8AC3E}">
        <p14:creationId xmlns:p14="http://schemas.microsoft.com/office/powerpoint/2010/main" val="13868728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Know yourself </a:t>
            </a:r>
            <a:r>
              <a:rPr lang="en-US" sz="1200" kern="1200" dirty="0" smtClean="0">
                <a:solidFill>
                  <a:schemeClr val="tx1"/>
                </a:solidFill>
                <a:effectLst/>
                <a:latin typeface="+mn-lt"/>
                <a:ea typeface="+mn-ea"/>
                <a:cs typeface="+mn-cs"/>
              </a:rPr>
              <a:t>– Examine the biases, assumptions, beliefs, attitudes, and experiences that you bring to the task of responding to children and families impacted by domestic violence, in order to inform your observations and responses. </a:t>
            </a:r>
          </a:p>
          <a:p>
            <a:r>
              <a:rPr lang="en-US" sz="1200" b="1" kern="1200" dirty="0" smtClean="0">
                <a:solidFill>
                  <a:schemeClr val="tx1"/>
                </a:solidFill>
                <a:effectLst/>
                <a:latin typeface="+mn-lt"/>
                <a:ea typeface="+mn-ea"/>
                <a:cs typeface="+mn-cs"/>
              </a:rPr>
              <a:t>Know the facts </a:t>
            </a:r>
            <a:r>
              <a:rPr lang="en-US" sz="1200" kern="1200" dirty="0" smtClean="0">
                <a:solidFill>
                  <a:schemeClr val="tx1"/>
                </a:solidFill>
                <a:effectLst/>
                <a:latin typeface="+mn-lt"/>
                <a:ea typeface="+mn-ea"/>
                <a:cs typeface="+mn-cs"/>
              </a:rPr>
              <a:t>– Be aware of the facts about the impact of domestic violence on young children, as well as policies and procedures to follow in cases of known or suspected domestic violence. </a:t>
            </a:r>
          </a:p>
          <a:p>
            <a:r>
              <a:rPr lang="en-US" sz="1200" b="1" kern="1200" dirty="0" smtClean="0">
                <a:solidFill>
                  <a:schemeClr val="tx1"/>
                </a:solidFill>
                <a:effectLst/>
                <a:latin typeface="+mn-lt"/>
                <a:ea typeface="+mn-ea"/>
                <a:cs typeface="+mn-cs"/>
              </a:rPr>
              <a:t>Focus on the child </a:t>
            </a:r>
            <a:r>
              <a:rPr lang="en-US" sz="1200" kern="1200" dirty="0" smtClean="0">
                <a:solidFill>
                  <a:schemeClr val="tx1"/>
                </a:solidFill>
                <a:effectLst/>
                <a:latin typeface="+mn-lt"/>
                <a:ea typeface="+mn-ea"/>
                <a:cs typeface="+mn-cs"/>
              </a:rPr>
              <a:t>– The child’s day with you can contribute greatly to healing and support. The child’s behavior is the gauge by which the informed eye can measure the possible effects of crisis and trauma. </a:t>
            </a:r>
          </a:p>
          <a:p>
            <a:r>
              <a:rPr lang="en-US" sz="1200" b="1" kern="1200" dirty="0" smtClean="0">
                <a:solidFill>
                  <a:schemeClr val="tx1"/>
                </a:solidFill>
                <a:effectLst/>
                <a:latin typeface="+mn-lt"/>
                <a:ea typeface="+mn-ea"/>
                <a:cs typeface="+mn-cs"/>
              </a:rPr>
              <a:t>Create an atmosphere of safety and trust </a:t>
            </a:r>
            <a:r>
              <a:rPr lang="en-US" sz="1200" kern="1200" dirty="0" smtClean="0">
                <a:solidFill>
                  <a:schemeClr val="tx1"/>
                </a:solidFill>
                <a:effectLst/>
                <a:latin typeface="+mn-lt"/>
                <a:ea typeface="+mn-ea"/>
                <a:cs typeface="+mn-cs"/>
              </a:rPr>
              <a:t>for the children and their families – Communicate well, honor confidentiality, practice nonjudgmental and respectful responses, and share observations in ways that parents can hear without feeling defensive. </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Provide resources to parents </a:t>
            </a:r>
            <a:r>
              <a:rPr lang="en-US" sz="1200" kern="1200" dirty="0" smtClean="0">
                <a:solidFill>
                  <a:schemeClr val="tx1"/>
                </a:solidFill>
                <a:effectLst/>
                <a:latin typeface="+mn-lt"/>
                <a:ea typeface="+mn-ea"/>
                <a:cs typeface="+mn-cs"/>
              </a:rPr>
              <a:t>– Keep parents informed about the child’s emotional, social, and cognitive growth, as well as making resources for victims of domestic violence available. Hotline phone numbers </a:t>
            </a:r>
          </a:p>
          <a:p>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Collaborate with others </a:t>
            </a:r>
            <a:r>
              <a:rPr lang="en-US" sz="1200" kern="1200" dirty="0" smtClean="0">
                <a:solidFill>
                  <a:schemeClr val="tx1"/>
                </a:solidFill>
                <a:effectLst/>
                <a:latin typeface="+mn-lt"/>
                <a:ea typeface="+mn-ea"/>
                <a:cs typeface="+mn-cs"/>
              </a:rPr>
              <a:t>– Providing resources requires programs to know and to access agencies and organizations in the community that can help children, families, and staff. </a:t>
            </a:r>
          </a:p>
          <a:p>
            <a:endParaRPr lang="en-US" dirty="0"/>
          </a:p>
        </p:txBody>
      </p:sp>
      <p:sp>
        <p:nvSpPr>
          <p:cNvPr id="4" name="Slide Number Placeholder 3"/>
          <p:cNvSpPr>
            <a:spLocks noGrp="1"/>
          </p:cNvSpPr>
          <p:nvPr>
            <p:ph type="sldNum" sz="quarter" idx="10"/>
          </p:nvPr>
        </p:nvSpPr>
        <p:spPr/>
        <p:txBody>
          <a:bodyPr/>
          <a:lstStyle/>
          <a:p>
            <a:fld id="{575A03FC-6F83-0449-B139-84ECF6645171}" type="slidenum">
              <a:rPr lang="en-US" smtClean="0"/>
              <a:t>24</a:t>
            </a:fld>
            <a:endParaRPr lang="en-US"/>
          </a:p>
        </p:txBody>
      </p:sp>
    </p:spTree>
    <p:extLst>
      <p:ext uri="{BB962C8B-B14F-4D97-AF65-F5344CB8AC3E}">
        <p14:creationId xmlns:p14="http://schemas.microsoft.com/office/powerpoint/2010/main" val="42267110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primary tools for building trust are: </a:t>
            </a:r>
          </a:p>
          <a:p>
            <a:pPr lvl="1"/>
            <a:r>
              <a:rPr lang="en-US" sz="1200" kern="1200" dirty="0" smtClean="0">
                <a:solidFill>
                  <a:schemeClr val="tx1"/>
                </a:solidFill>
                <a:effectLst/>
                <a:latin typeface="+mn-lt"/>
                <a:ea typeface="+mn-ea"/>
                <a:cs typeface="+mn-cs"/>
              </a:rPr>
              <a:t>Being non-judgmental </a:t>
            </a:r>
            <a:endParaRPr lang="en-US" sz="105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Listening attentively </a:t>
            </a:r>
            <a:endParaRPr lang="en-US" sz="105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Honoring confidentiality </a:t>
            </a:r>
            <a:endParaRPr lang="en-US" sz="105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Respecting parents’ feelings and opinions </a:t>
            </a:r>
            <a:endParaRPr lang="en-US" sz="105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75A03FC-6F83-0449-B139-84ECF6645171}" type="slidenum">
              <a:rPr lang="en-US" smtClean="0"/>
              <a:t>25</a:t>
            </a:fld>
            <a:endParaRPr lang="en-US"/>
          </a:p>
        </p:txBody>
      </p:sp>
    </p:spTree>
    <p:extLst>
      <p:ext uri="{BB962C8B-B14F-4D97-AF65-F5344CB8AC3E}">
        <p14:creationId xmlns:p14="http://schemas.microsoft.com/office/powerpoint/2010/main" val="7942273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Children who live with domestic violence have been called the "silent" or "hidden" victims of violence because their presence is often overlooked by the parents/caregivers or unknown by observers and professionals.</a:t>
            </a:r>
            <a:endParaRPr lang="en-US" dirty="0"/>
          </a:p>
        </p:txBody>
      </p:sp>
      <p:sp>
        <p:nvSpPr>
          <p:cNvPr id="4" name="Slide Number Placeholder 3"/>
          <p:cNvSpPr>
            <a:spLocks noGrp="1"/>
          </p:cNvSpPr>
          <p:nvPr>
            <p:ph type="sldNum" sz="quarter" idx="10"/>
          </p:nvPr>
        </p:nvSpPr>
        <p:spPr/>
        <p:txBody>
          <a:bodyPr/>
          <a:lstStyle/>
          <a:p>
            <a:fld id="{575A03FC-6F83-0449-B139-84ECF6645171}" type="slidenum">
              <a:rPr lang="en-US" smtClean="0"/>
              <a:t>12</a:t>
            </a:fld>
            <a:endParaRPr lang="en-US"/>
          </a:p>
        </p:txBody>
      </p:sp>
    </p:spTree>
    <p:extLst>
      <p:ext uri="{BB962C8B-B14F-4D97-AF65-F5344CB8AC3E}">
        <p14:creationId xmlns:p14="http://schemas.microsoft.com/office/powerpoint/2010/main" val="10317981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Dana </a:t>
            </a:r>
          </a:p>
          <a:p>
            <a:pPr marL="171450" indent="-171450">
              <a:buFontTx/>
              <a:buChar char="-"/>
            </a:pPr>
            <a:r>
              <a:rPr lang="en-US" sz="1200" b="0" i="0" u="none" strike="noStrike" kern="1200" baseline="0" dirty="0" smtClean="0">
                <a:solidFill>
                  <a:schemeClr val="tx1"/>
                </a:solidFill>
                <a:latin typeface="+mn-lt"/>
                <a:ea typeface="+mn-ea"/>
                <a:cs typeface="+mn-cs"/>
              </a:rPr>
              <a:t>no existing measures of a child's exposure to adult domestic violence that both adequately measure it and have been subjected to rigorous psychometric testing</a:t>
            </a:r>
            <a:endParaRPr lang="en-US" dirty="0" smtClean="0"/>
          </a:p>
          <a:p>
            <a:pPr marL="171450" indent="-171450">
              <a:buFontTx/>
              <a:buChar char="-"/>
            </a:pPr>
            <a:endParaRPr lang="en-US" dirty="0"/>
          </a:p>
        </p:txBody>
      </p:sp>
      <p:sp>
        <p:nvSpPr>
          <p:cNvPr id="4" name="Slide Number Placeholder 3"/>
          <p:cNvSpPr>
            <a:spLocks noGrp="1"/>
          </p:cNvSpPr>
          <p:nvPr>
            <p:ph type="sldNum" sz="quarter" idx="10"/>
          </p:nvPr>
        </p:nvSpPr>
        <p:spPr/>
        <p:txBody>
          <a:bodyPr/>
          <a:lstStyle/>
          <a:p>
            <a:fld id="{39B71FD7-3C41-E648-B8C9-503B2C49C462}" type="slidenum">
              <a:rPr lang="en-US" smtClean="0"/>
              <a:t>13</a:t>
            </a:fld>
            <a:endParaRPr lang="en-US"/>
          </a:p>
        </p:txBody>
      </p:sp>
    </p:spTree>
    <p:extLst>
      <p:ext uri="{BB962C8B-B14F-4D97-AF65-F5344CB8AC3E}">
        <p14:creationId xmlns:p14="http://schemas.microsoft.com/office/powerpoint/2010/main" val="5520761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Dana</a:t>
            </a:r>
          </a:p>
          <a:p>
            <a:r>
              <a:rPr lang="en-US" sz="1200" b="0" i="0" u="none" strike="noStrike" kern="1200" baseline="0" dirty="0" smtClean="0">
                <a:solidFill>
                  <a:schemeClr val="tx1"/>
                </a:solidFill>
                <a:latin typeface="+mn-lt"/>
                <a:ea typeface="+mn-ea"/>
                <a:cs typeface="+mn-cs"/>
              </a:rPr>
              <a:t> These instruments measure the emotional and behavioral consequences of a child's exposure to adult domestic violence, but do not give information about the child’s actual exposure experiences.</a:t>
            </a:r>
            <a:endParaRPr lang="en-US" dirty="0"/>
          </a:p>
        </p:txBody>
      </p:sp>
      <p:sp>
        <p:nvSpPr>
          <p:cNvPr id="4" name="Slide Number Placeholder 3"/>
          <p:cNvSpPr>
            <a:spLocks noGrp="1"/>
          </p:cNvSpPr>
          <p:nvPr>
            <p:ph type="sldNum" sz="quarter" idx="10"/>
          </p:nvPr>
        </p:nvSpPr>
        <p:spPr/>
        <p:txBody>
          <a:bodyPr/>
          <a:lstStyle/>
          <a:p>
            <a:fld id="{575A03FC-6F83-0449-B139-84ECF6645171}" type="slidenum">
              <a:rPr lang="en-US" smtClean="0"/>
              <a:t>15</a:t>
            </a:fld>
            <a:endParaRPr lang="en-US"/>
          </a:p>
        </p:txBody>
      </p:sp>
    </p:spTree>
    <p:extLst>
      <p:ext uri="{BB962C8B-B14F-4D97-AF65-F5344CB8AC3E}">
        <p14:creationId xmlns:p14="http://schemas.microsoft.com/office/powerpoint/2010/main" val="5513351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Dana</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Risk factors are those life circumstances that increase the possibility of negative outcomes. </a:t>
            </a:r>
            <a:endParaRPr lang="en-US" dirty="0" smtClean="0"/>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Resilience in young children depends on protective factors.</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If young children experience multiple risks without adequate resources to cope, it could result in cycles of failure and enduring trauma. </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Protective factors are those people and things that buffer children from risk. These increase the capacity for survival and foster healthy development in spite of the risks </a:t>
            </a:r>
            <a:endParaRPr lang="en-US" dirty="0" smtClean="0">
              <a:effectLst/>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75A03FC-6F83-0449-B139-84ECF6645171}" type="slidenum">
              <a:rPr lang="en-US" smtClean="0"/>
              <a:t>16</a:t>
            </a:fld>
            <a:endParaRPr lang="en-US"/>
          </a:p>
        </p:txBody>
      </p:sp>
    </p:spTree>
    <p:extLst>
      <p:ext uri="{BB962C8B-B14F-4D97-AF65-F5344CB8AC3E}">
        <p14:creationId xmlns:p14="http://schemas.microsoft.com/office/powerpoint/2010/main" val="30693277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Dana</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Being the victim of violence affects parents’ ability to parent their children. </a:t>
            </a:r>
          </a:p>
          <a:p>
            <a:r>
              <a:rPr lang="en-US" sz="1200" b="0" i="0" u="none" strike="noStrike" kern="1200" baseline="0" dirty="0" smtClean="0">
                <a:solidFill>
                  <a:schemeClr val="tx1"/>
                </a:solidFill>
                <a:latin typeface="+mn-lt"/>
                <a:ea typeface="+mn-ea"/>
                <a:cs typeface="+mn-cs"/>
              </a:rPr>
              <a:t>- sibling group play therapy: significant improvement in self-esteem, a reduction in reported behavioral problems, a lessening in levels of anxiety/depression, and a reduction of aggressive behavior.</a:t>
            </a:r>
            <a:endParaRPr lang="en-US" dirty="0"/>
          </a:p>
        </p:txBody>
      </p:sp>
      <p:sp>
        <p:nvSpPr>
          <p:cNvPr id="4" name="Slide Number Placeholder 3"/>
          <p:cNvSpPr>
            <a:spLocks noGrp="1"/>
          </p:cNvSpPr>
          <p:nvPr>
            <p:ph type="sldNum" sz="quarter" idx="10"/>
          </p:nvPr>
        </p:nvSpPr>
        <p:spPr/>
        <p:txBody>
          <a:bodyPr/>
          <a:lstStyle/>
          <a:p>
            <a:fld id="{39B71FD7-3C41-E648-B8C9-503B2C49C462}" type="slidenum">
              <a:rPr lang="en-US" smtClean="0"/>
              <a:t>17</a:t>
            </a:fld>
            <a:endParaRPr lang="en-US"/>
          </a:p>
        </p:txBody>
      </p:sp>
    </p:spTree>
    <p:extLst>
      <p:ext uri="{BB962C8B-B14F-4D97-AF65-F5344CB8AC3E}">
        <p14:creationId xmlns:p14="http://schemas.microsoft.com/office/powerpoint/2010/main" val="5544678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75A03FC-6F83-0449-B139-84ECF6645171}" type="slidenum">
              <a:rPr lang="en-US" smtClean="0"/>
              <a:t>19</a:t>
            </a:fld>
            <a:endParaRPr lang="en-US"/>
          </a:p>
        </p:txBody>
      </p:sp>
    </p:spTree>
    <p:extLst>
      <p:ext uri="{BB962C8B-B14F-4D97-AF65-F5344CB8AC3E}">
        <p14:creationId xmlns:p14="http://schemas.microsoft.com/office/powerpoint/2010/main" val="40649142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4700">
                <a:solidFill>
                  <a:schemeClr val="tx1"/>
                </a:solidFill>
                <a:latin typeface="Tahoma" charset="0"/>
                <a:ea typeface="ＭＳ Ｐゴシック" charset="0"/>
                <a:cs typeface="ＭＳ Ｐゴシック" charset="0"/>
              </a:defRPr>
            </a:lvl1pPr>
            <a:lvl2pPr marL="729057" indent="-280406">
              <a:defRPr sz="4700">
                <a:solidFill>
                  <a:schemeClr val="tx1"/>
                </a:solidFill>
                <a:latin typeface="Tahoma" charset="0"/>
                <a:ea typeface="ＭＳ Ｐゴシック" charset="0"/>
              </a:defRPr>
            </a:lvl2pPr>
            <a:lvl3pPr marL="1121626" indent="-224325">
              <a:defRPr sz="4700">
                <a:solidFill>
                  <a:schemeClr val="tx1"/>
                </a:solidFill>
                <a:latin typeface="Tahoma" charset="0"/>
                <a:ea typeface="ＭＳ Ｐゴシック" charset="0"/>
              </a:defRPr>
            </a:lvl3pPr>
            <a:lvl4pPr marL="1570276" indent="-224325">
              <a:defRPr sz="4700">
                <a:solidFill>
                  <a:schemeClr val="tx1"/>
                </a:solidFill>
                <a:latin typeface="Tahoma" charset="0"/>
                <a:ea typeface="ＭＳ Ｐゴシック" charset="0"/>
              </a:defRPr>
            </a:lvl4pPr>
            <a:lvl5pPr marL="2018927" indent="-224325">
              <a:defRPr sz="4700">
                <a:solidFill>
                  <a:schemeClr val="tx1"/>
                </a:solidFill>
                <a:latin typeface="Tahoma" charset="0"/>
                <a:ea typeface="ＭＳ Ｐゴシック" charset="0"/>
              </a:defRPr>
            </a:lvl5pPr>
            <a:lvl6pPr marL="2467577" indent="-224325" eaLnBrk="0" fontAlgn="base" hangingPunct="0">
              <a:spcBef>
                <a:spcPct val="0"/>
              </a:spcBef>
              <a:spcAft>
                <a:spcPct val="0"/>
              </a:spcAft>
              <a:defRPr sz="4700">
                <a:solidFill>
                  <a:schemeClr val="tx1"/>
                </a:solidFill>
                <a:latin typeface="Tahoma" charset="0"/>
                <a:ea typeface="ＭＳ Ｐゴシック" charset="0"/>
              </a:defRPr>
            </a:lvl6pPr>
            <a:lvl7pPr marL="2916227" indent="-224325" eaLnBrk="0" fontAlgn="base" hangingPunct="0">
              <a:spcBef>
                <a:spcPct val="0"/>
              </a:spcBef>
              <a:spcAft>
                <a:spcPct val="0"/>
              </a:spcAft>
              <a:defRPr sz="4700">
                <a:solidFill>
                  <a:schemeClr val="tx1"/>
                </a:solidFill>
                <a:latin typeface="Tahoma" charset="0"/>
                <a:ea typeface="ＭＳ Ｐゴシック" charset="0"/>
              </a:defRPr>
            </a:lvl7pPr>
            <a:lvl8pPr marL="3364878" indent="-224325" eaLnBrk="0" fontAlgn="base" hangingPunct="0">
              <a:spcBef>
                <a:spcPct val="0"/>
              </a:spcBef>
              <a:spcAft>
                <a:spcPct val="0"/>
              </a:spcAft>
              <a:defRPr sz="4700">
                <a:solidFill>
                  <a:schemeClr val="tx1"/>
                </a:solidFill>
                <a:latin typeface="Tahoma" charset="0"/>
                <a:ea typeface="ＭＳ Ｐゴシック" charset="0"/>
              </a:defRPr>
            </a:lvl8pPr>
            <a:lvl9pPr marL="3813528" indent="-224325" eaLnBrk="0" fontAlgn="base" hangingPunct="0">
              <a:spcBef>
                <a:spcPct val="0"/>
              </a:spcBef>
              <a:spcAft>
                <a:spcPct val="0"/>
              </a:spcAft>
              <a:defRPr sz="4700">
                <a:solidFill>
                  <a:schemeClr val="tx1"/>
                </a:solidFill>
                <a:latin typeface="Tahoma" charset="0"/>
                <a:ea typeface="ＭＳ Ｐゴシック" charset="0"/>
              </a:defRPr>
            </a:lvl9pPr>
          </a:lstStyle>
          <a:p>
            <a:fld id="{EDF2E691-2B58-2942-998E-1731C285D0BC}" type="slidenum">
              <a:rPr lang="en-US" sz="1100">
                <a:latin typeface="Arial" charset="0"/>
              </a:rPr>
              <a:pPr/>
              <a:t>20</a:t>
            </a:fld>
            <a:endParaRPr lang="en-US" sz="1100">
              <a:latin typeface="Arial" charset="0"/>
            </a:endParaRPr>
          </a:p>
        </p:txBody>
      </p:sp>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01258" marR="0" indent="-101258" algn="l" defTabSz="457200" rtl="0" eaLnBrk="1" fontAlgn="auto" latinLnBrk="0" hangingPunct="1">
              <a:lnSpc>
                <a:spcPct val="100000"/>
              </a:lnSpc>
              <a:spcBef>
                <a:spcPts val="0"/>
              </a:spcBef>
              <a:spcAft>
                <a:spcPts val="0"/>
              </a:spcAft>
              <a:buClrTx/>
              <a:buSzTx/>
              <a:buFontTx/>
              <a:buNone/>
              <a:tabLst/>
              <a:defRPr/>
            </a:pPr>
            <a:r>
              <a:rPr lang="en-US" sz="1200" b="0" i="0" u="none" strike="noStrike" kern="1200" baseline="0" dirty="0" smtClean="0">
                <a:solidFill>
                  <a:schemeClr val="tx1"/>
                </a:solidFill>
                <a:latin typeface="+mn-lt"/>
                <a:ea typeface="+mn-ea"/>
                <a:cs typeface="+mn-cs"/>
              </a:rPr>
              <a:t>Individual PT: significantly increased children’s self-concept and reduced behavioral problems.</a:t>
            </a:r>
          </a:p>
          <a:p>
            <a:pPr marL="101258" indent="-101258"/>
            <a:endParaRPr lang="en-US" dirty="0"/>
          </a:p>
        </p:txBody>
      </p:sp>
      <p:sp>
        <p:nvSpPr>
          <p:cNvPr id="71684" name="Footer Placeholder 4"/>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4700">
                <a:solidFill>
                  <a:schemeClr val="tx1"/>
                </a:solidFill>
                <a:latin typeface="Tahoma" charset="0"/>
                <a:ea typeface="ＭＳ Ｐゴシック" charset="0"/>
                <a:cs typeface="ＭＳ Ｐゴシック" charset="0"/>
              </a:defRPr>
            </a:lvl1pPr>
            <a:lvl2pPr marL="729057" indent="-280406">
              <a:defRPr sz="4700">
                <a:solidFill>
                  <a:schemeClr val="tx1"/>
                </a:solidFill>
                <a:latin typeface="Tahoma" charset="0"/>
                <a:ea typeface="ＭＳ Ｐゴシック" charset="0"/>
              </a:defRPr>
            </a:lvl2pPr>
            <a:lvl3pPr marL="1121626" indent="-224325">
              <a:defRPr sz="4700">
                <a:solidFill>
                  <a:schemeClr val="tx1"/>
                </a:solidFill>
                <a:latin typeface="Tahoma" charset="0"/>
                <a:ea typeface="ＭＳ Ｐゴシック" charset="0"/>
              </a:defRPr>
            </a:lvl3pPr>
            <a:lvl4pPr marL="1570276" indent="-224325">
              <a:defRPr sz="4700">
                <a:solidFill>
                  <a:schemeClr val="tx1"/>
                </a:solidFill>
                <a:latin typeface="Tahoma" charset="0"/>
                <a:ea typeface="ＭＳ Ｐゴシック" charset="0"/>
              </a:defRPr>
            </a:lvl4pPr>
            <a:lvl5pPr marL="2018927" indent="-224325">
              <a:defRPr sz="4700">
                <a:solidFill>
                  <a:schemeClr val="tx1"/>
                </a:solidFill>
                <a:latin typeface="Tahoma" charset="0"/>
                <a:ea typeface="ＭＳ Ｐゴシック" charset="0"/>
              </a:defRPr>
            </a:lvl5pPr>
            <a:lvl6pPr marL="2467577" indent="-224325" eaLnBrk="0" fontAlgn="base" hangingPunct="0">
              <a:spcBef>
                <a:spcPct val="0"/>
              </a:spcBef>
              <a:spcAft>
                <a:spcPct val="0"/>
              </a:spcAft>
              <a:defRPr sz="4700">
                <a:solidFill>
                  <a:schemeClr val="tx1"/>
                </a:solidFill>
                <a:latin typeface="Tahoma" charset="0"/>
                <a:ea typeface="ＭＳ Ｐゴシック" charset="0"/>
              </a:defRPr>
            </a:lvl6pPr>
            <a:lvl7pPr marL="2916227" indent="-224325" eaLnBrk="0" fontAlgn="base" hangingPunct="0">
              <a:spcBef>
                <a:spcPct val="0"/>
              </a:spcBef>
              <a:spcAft>
                <a:spcPct val="0"/>
              </a:spcAft>
              <a:defRPr sz="4700">
                <a:solidFill>
                  <a:schemeClr val="tx1"/>
                </a:solidFill>
                <a:latin typeface="Tahoma" charset="0"/>
                <a:ea typeface="ＭＳ Ｐゴシック" charset="0"/>
              </a:defRPr>
            </a:lvl7pPr>
            <a:lvl8pPr marL="3364878" indent="-224325" eaLnBrk="0" fontAlgn="base" hangingPunct="0">
              <a:spcBef>
                <a:spcPct val="0"/>
              </a:spcBef>
              <a:spcAft>
                <a:spcPct val="0"/>
              </a:spcAft>
              <a:defRPr sz="4700">
                <a:solidFill>
                  <a:schemeClr val="tx1"/>
                </a:solidFill>
                <a:latin typeface="Tahoma" charset="0"/>
                <a:ea typeface="ＭＳ Ｐゴシック" charset="0"/>
              </a:defRPr>
            </a:lvl8pPr>
            <a:lvl9pPr marL="3813528" indent="-224325" eaLnBrk="0" fontAlgn="base" hangingPunct="0">
              <a:spcBef>
                <a:spcPct val="0"/>
              </a:spcBef>
              <a:spcAft>
                <a:spcPct val="0"/>
              </a:spcAft>
              <a:defRPr sz="4700">
                <a:solidFill>
                  <a:schemeClr val="tx1"/>
                </a:solidFill>
                <a:latin typeface="Tahoma" charset="0"/>
                <a:ea typeface="ＭＳ Ｐゴシック" charset="0"/>
              </a:defRPr>
            </a:lvl9pPr>
          </a:lstStyle>
          <a:p>
            <a:r>
              <a:rPr lang="en-US" sz="1100">
                <a:latin typeface="Arial" charset="0"/>
              </a:rPr>
              <a:t>Class Slides 5-21-13</a:t>
            </a:r>
          </a:p>
        </p:txBody>
      </p:sp>
    </p:spTree>
    <p:extLst>
      <p:ext uri="{BB962C8B-B14F-4D97-AF65-F5344CB8AC3E}">
        <p14:creationId xmlns:p14="http://schemas.microsoft.com/office/powerpoint/2010/main" val="206207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pPr marL="457200" lvl="1" indent="0">
              <a:buFontTx/>
              <a:buNone/>
            </a:pPr>
            <a:r>
              <a:rPr lang="en-US" baseline="0" dirty="0" smtClean="0"/>
              <a:t>- children reduced behavior problems, increased their self concept  </a:t>
            </a:r>
          </a:p>
          <a:p>
            <a:pPr marL="628650" lvl="1" indent="-171450">
              <a:buFontTx/>
              <a:buChar char="-"/>
            </a:pPr>
            <a:r>
              <a:rPr lang="en-US" baseline="0" dirty="0" smtClean="0"/>
              <a:t>Mothers </a:t>
            </a:r>
            <a:r>
              <a:rPr lang="en-US" sz="1200" b="0" i="0" u="none" strike="noStrike" kern="1200" baseline="0" dirty="0" smtClean="0">
                <a:solidFill>
                  <a:schemeClr val="tx1"/>
                </a:solidFill>
                <a:latin typeface="+mn-lt"/>
                <a:ea typeface="+mn-ea"/>
                <a:cs typeface="+mn-cs"/>
              </a:rPr>
              <a:t> attitudes of acceptance and their empathic behavior increased. </a:t>
            </a:r>
          </a:p>
          <a:p>
            <a:endParaRPr lang="en-US" dirty="0"/>
          </a:p>
        </p:txBody>
      </p:sp>
      <p:sp>
        <p:nvSpPr>
          <p:cNvPr id="4" name="Slide Number Placeholder 3"/>
          <p:cNvSpPr>
            <a:spLocks noGrp="1"/>
          </p:cNvSpPr>
          <p:nvPr>
            <p:ph type="sldNum" sz="quarter" idx="10"/>
          </p:nvPr>
        </p:nvSpPr>
        <p:spPr/>
        <p:txBody>
          <a:bodyPr/>
          <a:lstStyle/>
          <a:p>
            <a:fld id="{575A03FC-6F83-0449-B139-84ECF6645171}" type="slidenum">
              <a:rPr lang="en-US" smtClean="0"/>
              <a:t>21</a:t>
            </a:fld>
            <a:endParaRPr lang="en-US"/>
          </a:p>
        </p:txBody>
      </p:sp>
    </p:spTree>
    <p:extLst>
      <p:ext uri="{BB962C8B-B14F-4D97-AF65-F5344CB8AC3E}">
        <p14:creationId xmlns:p14="http://schemas.microsoft.com/office/powerpoint/2010/main" val="26583142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93765DD-C590-411A-BCE2-DBEF44A7C246}" type="datetimeFigureOut">
              <a:rPr lang="en-US" smtClean="0"/>
              <a:t>9/22/2017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255346" y="2750337"/>
            <a:ext cx="1171888" cy="1356442"/>
          </a:xfrm>
        </p:spPr>
        <p:txBody>
          <a:bodyPr/>
          <a:lstStyle/>
          <a:p>
            <a:fld id="{FD77CA39-E125-4C59-8E7C-1877FE8D9B34}" type="slidenum">
              <a:rPr lang="en-US" smtClean="0"/>
              <a:t>‹#›</a:t>
            </a:fld>
            <a:endParaRPr lang="en-US"/>
          </a:p>
        </p:txBody>
      </p:sp>
    </p:spTree>
    <p:extLst>
      <p:ext uri="{BB962C8B-B14F-4D97-AF65-F5344CB8AC3E}">
        <p14:creationId xmlns:p14="http://schemas.microsoft.com/office/powerpoint/2010/main" val="42494050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3765DD-C590-411A-BCE2-DBEF44A7C246}" type="datetimeFigureOut">
              <a:rPr lang="en-US" smtClean="0"/>
              <a:t>9/22/2017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309"/>
            <a:ext cx="1154151" cy="1090789"/>
          </a:xfrm>
        </p:spPr>
        <p:txBody>
          <a:bodyPr/>
          <a:lstStyle/>
          <a:p>
            <a:fld id="{FD77CA39-E125-4C59-8E7C-1877FE8D9B34}" type="slidenum">
              <a:rPr lang="en-US" smtClean="0"/>
              <a:t>‹#›</a:t>
            </a:fld>
            <a:endParaRPr lang="en-US"/>
          </a:p>
        </p:txBody>
      </p:sp>
    </p:spTree>
    <p:extLst>
      <p:ext uri="{BB962C8B-B14F-4D97-AF65-F5344CB8AC3E}">
        <p14:creationId xmlns:p14="http://schemas.microsoft.com/office/powerpoint/2010/main" val="32752813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3765DD-C590-411A-BCE2-DBEF44A7C246}" type="datetimeFigureOut">
              <a:rPr lang="en-US" smtClean="0"/>
              <a:t>9/22/2017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615"/>
            <a:ext cx="1154151" cy="1090789"/>
          </a:xfrm>
        </p:spPr>
        <p:txBody>
          <a:bodyPr/>
          <a:lstStyle/>
          <a:p>
            <a:fld id="{FD77CA39-E125-4C59-8E7C-1877FE8D9B34}" type="slidenum">
              <a:rPr lang="en-US" smtClean="0"/>
              <a:t>‹#›</a:t>
            </a:fld>
            <a:endParaRPr lang="en-US"/>
          </a:p>
        </p:txBody>
      </p:sp>
    </p:spTree>
    <p:extLst>
      <p:ext uri="{BB962C8B-B14F-4D97-AF65-F5344CB8AC3E}">
        <p14:creationId xmlns:p14="http://schemas.microsoft.com/office/powerpoint/2010/main" val="23555281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3765DD-C590-411A-BCE2-DBEF44A7C246}" type="datetimeFigureOut">
              <a:rPr lang="en-US" smtClean="0"/>
              <a:t>9/22/2017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FD77CA39-E125-4C59-8E7C-1877FE8D9B34}" type="slidenum">
              <a:rPr lang="en-US" smtClean="0"/>
              <a:t>‹#›</a:t>
            </a:fld>
            <a:endParaRPr lang="en-US"/>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22704019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3765DD-C590-411A-BCE2-DBEF44A7C246}" type="datetimeFigureOut">
              <a:rPr lang="en-US" smtClean="0"/>
              <a:t>9/22/2017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FD77CA39-E125-4C59-8E7C-1877FE8D9B34}" type="slidenum">
              <a:rPr lang="en-US" smtClean="0"/>
              <a:t>‹#›</a:t>
            </a:fld>
            <a:endParaRPr lang="en-US"/>
          </a:p>
        </p:txBody>
      </p:sp>
    </p:spTree>
    <p:extLst>
      <p:ext uri="{BB962C8B-B14F-4D97-AF65-F5344CB8AC3E}">
        <p14:creationId xmlns:p14="http://schemas.microsoft.com/office/powerpoint/2010/main" val="3549718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A93765DD-C590-411A-BCE2-DBEF44A7C246}" type="datetimeFigureOut">
              <a:rPr lang="en-US" smtClean="0"/>
              <a:t>9/22/2017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D77CA39-E125-4C59-8E7C-1877FE8D9B34}" type="slidenum">
              <a:rPr lang="en-US" smtClean="0"/>
              <a:t>‹#›</a:t>
            </a:fld>
            <a:endParaRPr lang="en-US"/>
          </a:p>
        </p:txBody>
      </p:sp>
    </p:spTree>
    <p:extLst>
      <p:ext uri="{BB962C8B-B14F-4D97-AF65-F5344CB8AC3E}">
        <p14:creationId xmlns:p14="http://schemas.microsoft.com/office/powerpoint/2010/main" val="38587560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A93765DD-C590-411A-BCE2-DBEF44A7C246}" type="datetimeFigureOut">
              <a:rPr lang="en-US" smtClean="0"/>
              <a:t>9/22/2017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D77CA39-E125-4C59-8E7C-1877FE8D9B34}" type="slidenum">
              <a:rPr lang="en-US" smtClean="0"/>
              <a:t>‹#›</a:t>
            </a:fld>
            <a:endParaRPr lang="en-US"/>
          </a:p>
        </p:txBody>
      </p:sp>
    </p:spTree>
    <p:extLst>
      <p:ext uri="{BB962C8B-B14F-4D97-AF65-F5344CB8AC3E}">
        <p14:creationId xmlns:p14="http://schemas.microsoft.com/office/powerpoint/2010/main" val="11928064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93765DD-C590-411A-BCE2-DBEF44A7C246}" type="datetimeFigureOut">
              <a:rPr lang="en-US" smtClean="0"/>
              <a:t>9/22/2017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77CA39-E125-4C59-8E7C-1877FE8D9B34}" type="slidenum">
              <a:rPr lang="en-US" smtClean="0"/>
              <a:t>‹#›</a:t>
            </a:fld>
            <a:endParaRPr lang="en-US"/>
          </a:p>
        </p:txBody>
      </p:sp>
    </p:spTree>
    <p:extLst>
      <p:ext uri="{BB962C8B-B14F-4D97-AF65-F5344CB8AC3E}">
        <p14:creationId xmlns:p14="http://schemas.microsoft.com/office/powerpoint/2010/main" val="40687503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A93765DD-C590-411A-BCE2-DBEF44A7C246}" type="datetimeFigureOut">
              <a:rPr lang="en-US" smtClean="0"/>
              <a:t>9/22/2017</a:t>
            </a:fld>
            <a:endParaRPr lang="en-US"/>
          </a:p>
        </p:txBody>
      </p:sp>
      <p:sp>
        <p:nvSpPr>
          <p:cNvPr id="5" name="Footer Placeholder 4"/>
          <p:cNvSpPr>
            <a:spLocks noGrp="1"/>
          </p:cNvSpPr>
          <p:nvPr>
            <p:ph type="ftr" sz="quarter" idx="11"/>
          </p:nvPr>
        </p:nvSpPr>
        <p:spPr>
          <a:xfrm>
            <a:off x="680321" y="5936188"/>
            <a:ext cx="6126805" cy="365125"/>
          </a:xfrm>
        </p:spPr>
        <p:txBody>
          <a:bodyPr/>
          <a:lstStyle/>
          <a:p>
            <a:endParaRPr lang="en-US"/>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FD77CA39-E125-4C59-8E7C-1877FE8D9B34}" type="slidenum">
              <a:rPr lang="en-US" smtClean="0"/>
              <a:t>‹#›</a:t>
            </a:fld>
            <a:endParaRPr lang="en-US"/>
          </a:p>
        </p:txBody>
      </p:sp>
    </p:spTree>
    <p:extLst>
      <p:ext uri="{BB962C8B-B14F-4D97-AF65-F5344CB8AC3E}">
        <p14:creationId xmlns:p14="http://schemas.microsoft.com/office/powerpoint/2010/main" val="28433571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93765DD-C590-411A-BCE2-DBEF44A7C246}" type="datetimeFigureOut">
              <a:rPr lang="en-US" smtClean="0"/>
              <a:t>9/22/2017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77CA39-E125-4C59-8E7C-1877FE8D9B34}" type="slidenum">
              <a:rPr lang="en-US" smtClean="0"/>
              <a:t>‹#›</a:t>
            </a:fld>
            <a:endParaRPr lang="en-US"/>
          </a:p>
        </p:txBody>
      </p:sp>
    </p:spTree>
    <p:extLst>
      <p:ext uri="{BB962C8B-B14F-4D97-AF65-F5344CB8AC3E}">
        <p14:creationId xmlns:p14="http://schemas.microsoft.com/office/powerpoint/2010/main" val="13711458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93765DD-C590-411A-BCE2-DBEF44A7C246}" type="datetimeFigureOut">
              <a:rPr lang="en-US" smtClean="0"/>
              <a:t>9/22/2017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729455" y="2869895"/>
            <a:ext cx="1154151" cy="1090789"/>
          </a:xfrm>
        </p:spPr>
        <p:txBody>
          <a:bodyPr/>
          <a:lstStyle/>
          <a:p>
            <a:fld id="{FD77CA39-E125-4C59-8E7C-1877FE8D9B34}" type="slidenum">
              <a:rPr lang="en-US" smtClean="0"/>
              <a:t>‹#›</a:t>
            </a:fld>
            <a:endParaRPr lang="en-US"/>
          </a:p>
        </p:txBody>
      </p:sp>
    </p:spTree>
    <p:extLst>
      <p:ext uri="{BB962C8B-B14F-4D97-AF65-F5344CB8AC3E}">
        <p14:creationId xmlns:p14="http://schemas.microsoft.com/office/powerpoint/2010/main" val="3826320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93765DD-C590-411A-BCE2-DBEF44A7C246}" type="datetimeFigureOut">
              <a:rPr lang="en-US" smtClean="0"/>
              <a:t>9/22/2017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77CA39-E125-4C59-8E7C-1877FE8D9B34}" type="slidenum">
              <a:rPr lang="en-US" smtClean="0"/>
              <a:t>‹#›</a:t>
            </a:fld>
            <a:endParaRPr lang="en-US"/>
          </a:p>
        </p:txBody>
      </p:sp>
    </p:spTree>
    <p:extLst>
      <p:ext uri="{BB962C8B-B14F-4D97-AF65-F5344CB8AC3E}">
        <p14:creationId xmlns:p14="http://schemas.microsoft.com/office/powerpoint/2010/main" val="3941162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93765DD-C590-411A-BCE2-DBEF44A7C246}" type="datetimeFigureOut">
              <a:rPr lang="en-US" smtClean="0"/>
              <a:t>9/22/2017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D77CA39-E125-4C59-8E7C-1877FE8D9B34}" type="slidenum">
              <a:rPr lang="en-US" smtClean="0"/>
              <a:t>‹#›</a:t>
            </a:fld>
            <a:endParaRPr lang="en-US"/>
          </a:p>
        </p:txBody>
      </p:sp>
    </p:spTree>
    <p:extLst>
      <p:ext uri="{BB962C8B-B14F-4D97-AF65-F5344CB8AC3E}">
        <p14:creationId xmlns:p14="http://schemas.microsoft.com/office/powerpoint/2010/main" val="12991545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93765DD-C590-411A-BCE2-DBEF44A7C246}" type="datetimeFigureOut">
              <a:rPr lang="en-US" smtClean="0"/>
              <a:t>9/22/2017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D77CA39-E125-4C59-8E7C-1877FE8D9B34}" type="slidenum">
              <a:rPr lang="en-US" smtClean="0"/>
              <a:t>‹#›</a:t>
            </a:fld>
            <a:endParaRPr lang="en-US"/>
          </a:p>
        </p:txBody>
      </p:sp>
    </p:spTree>
    <p:extLst>
      <p:ext uri="{BB962C8B-B14F-4D97-AF65-F5344CB8AC3E}">
        <p14:creationId xmlns:p14="http://schemas.microsoft.com/office/powerpoint/2010/main" val="757263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A93765DD-C590-411A-BCE2-DBEF44A7C246}" type="datetimeFigureOut">
              <a:rPr lang="en-US" smtClean="0"/>
              <a:t>9/22/2017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D77CA39-E125-4C59-8E7C-1877FE8D9B34}" type="slidenum">
              <a:rPr lang="en-US" smtClean="0"/>
              <a:t>‹#›</a:t>
            </a:fld>
            <a:endParaRPr lang="en-US"/>
          </a:p>
        </p:txBody>
      </p:sp>
    </p:spTree>
    <p:extLst>
      <p:ext uri="{BB962C8B-B14F-4D97-AF65-F5344CB8AC3E}">
        <p14:creationId xmlns:p14="http://schemas.microsoft.com/office/powerpoint/2010/main" val="2789209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3765DD-C590-411A-BCE2-DBEF44A7C246}" type="datetimeFigureOut">
              <a:rPr lang="en-US" smtClean="0"/>
              <a:t>9/22/2017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77CA39-E125-4C59-8E7C-1877FE8D9B34}" type="slidenum">
              <a:rPr lang="en-US" smtClean="0"/>
              <a:t>‹#›</a:t>
            </a:fld>
            <a:endParaRPr lang="en-US"/>
          </a:p>
        </p:txBody>
      </p:sp>
    </p:spTree>
    <p:extLst>
      <p:ext uri="{BB962C8B-B14F-4D97-AF65-F5344CB8AC3E}">
        <p14:creationId xmlns:p14="http://schemas.microsoft.com/office/powerpoint/2010/main" val="3986020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3765DD-C590-411A-BCE2-DBEF44A7C246}" type="datetimeFigureOut">
              <a:rPr lang="en-US" smtClean="0"/>
              <a:t>9/22/2017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77CA39-E125-4C59-8E7C-1877FE8D9B34}" type="slidenum">
              <a:rPr lang="en-US" smtClean="0"/>
              <a:t>‹#›</a:t>
            </a:fld>
            <a:endParaRPr lang="en-US"/>
          </a:p>
        </p:txBody>
      </p:sp>
    </p:spTree>
    <p:extLst>
      <p:ext uri="{BB962C8B-B14F-4D97-AF65-F5344CB8AC3E}">
        <p14:creationId xmlns:p14="http://schemas.microsoft.com/office/powerpoint/2010/main" val="17120386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A93765DD-C590-411A-BCE2-DBEF44A7C246}" type="datetimeFigureOut">
              <a:rPr lang="en-US" smtClean="0"/>
              <a:t>9/22/2017</a:t>
            </a:fld>
            <a:endParaRPr lang="en-US"/>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FD77CA39-E125-4C59-8E7C-1877FE8D9B34}" type="slidenum">
              <a:rPr lang="en-US" smtClean="0"/>
              <a:t>‹#›</a:t>
            </a:fld>
            <a:endParaRPr lang="en-US"/>
          </a:p>
        </p:txBody>
      </p:sp>
    </p:spTree>
    <p:extLst>
      <p:ext uri="{BB962C8B-B14F-4D97-AF65-F5344CB8AC3E}">
        <p14:creationId xmlns:p14="http://schemas.microsoft.com/office/powerpoint/2010/main" val="1182167321"/>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www.unicef.org/violencestudy/"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26987E2-99EA-46DF-ABCA-A56413DAF83C}"/>
              </a:ext>
            </a:extLst>
          </p:cNvPr>
          <p:cNvSpPr>
            <a:spLocks noGrp="1"/>
          </p:cNvSpPr>
          <p:nvPr>
            <p:ph type="ctrTitle"/>
          </p:nvPr>
        </p:nvSpPr>
        <p:spPr/>
        <p:txBody>
          <a:bodyPr/>
          <a:lstStyle/>
          <a:p>
            <a:r>
              <a:rPr lang="en-US" dirty="0"/>
              <a:t>Early Childhood Exposure to Domestic Violence</a:t>
            </a:r>
          </a:p>
        </p:txBody>
      </p:sp>
      <p:sp>
        <p:nvSpPr>
          <p:cNvPr id="3" name="Subtitle 2">
            <a:extLst>
              <a:ext uri="{FF2B5EF4-FFF2-40B4-BE49-F238E27FC236}">
                <a16:creationId xmlns:a16="http://schemas.microsoft.com/office/drawing/2014/main" xmlns="" id="{2FE2DEB6-79EF-4976-BA71-23BA74247852}"/>
              </a:ext>
            </a:extLst>
          </p:cNvPr>
          <p:cNvSpPr>
            <a:spLocks noGrp="1"/>
          </p:cNvSpPr>
          <p:nvPr>
            <p:ph type="subTitle" idx="1"/>
          </p:nvPr>
        </p:nvSpPr>
        <p:spPr>
          <a:xfrm>
            <a:off x="680321" y="4394039"/>
            <a:ext cx="8656223" cy="2463961"/>
          </a:xfrm>
        </p:spPr>
        <p:txBody>
          <a:bodyPr>
            <a:normAutofit/>
          </a:bodyPr>
          <a:lstStyle/>
          <a:p>
            <a:r>
              <a:rPr lang="en-US" dirty="0"/>
              <a:t>Dr. Dana </a:t>
            </a:r>
            <a:r>
              <a:rPr lang="en-US" dirty="0" err="1"/>
              <a:t>Isawi</a:t>
            </a:r>
            <a:endParaRPr lang="en-US" dirty="0"/>
          </a:p>
          <a:p>
            <a:r>
              <a:rPr lang="en-US" dirty="0"/>
              <a:t>Northern Illinois </a:t>
            </a:r>
            <a:r>
              <a:rPr lang="en-US" dirty="0" smtClean="0"/>
              <a:t>University</a:t>
            </a:r>
          </a:p>
          <a:p>
            <a:endParaRPr lang="en-US" dirty="0"/>
          </a:p>
          <a:p>
            <a:r>
              <a:rPr lang="en-US" dirty="0"/>
              <a:t>Dr. Amber Randolph</a:t>
            </a:r>
          </a:p>
          <a:p>
            <a:r>
              <a:rPr lang="en-US" dirty="0" smtClean="0"/>
              <a:t>Judson </a:t>
            </a:r>
            <a:r>
              <a:rPr lang="en-US" dirty="0"/>
              <a:t>University</a:t>
            </a:r>
          </a:p>
        </p:txBody>
      </p:sp>
    </p:spTree>
    <p:extLst>
      <p:ext uri="{BB962C8B-B14F-4D97-AF65-F5344CB8AC3E}">
        <p14:creationId xmlns:p14="http://schemas.microsoft.com/office/powerpoint/2010/main" val="25736530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11BBF3A-F865-4E6D-9FDB-9C4630A93541}"/>
              </a:ext>
            </a:extLst>
          </p:cNvPr>
          <p:cNvSpPr>
            <a:spLocks noGrp="1"/>
          </p:cNvSpPr>
          <p:nvPr>
            <p:ph type="title"/>
          </p:nvPr>
        </p:nvSpPr>
        <p:spPr/>
        <p:txBody>
          <a:bodyPr/>
          <a:lstStyle/>
          <a:p>
            <a:r>
              <a:rPr lang="en-US" dirty="0"/>
              <a:t>Early Childhood Exposure to DV</a:t>
            </a:r>
          </a:p>
        </p:txBody>
      </p:sp>
      <p:sp>
        <p:nvSpPr>
          <p:cNvPr id="3" name="Content Placeholder 2">
            <a:extLst>
              <a:ext uri="{FF2B5EF4-FFF2-40B4-BE49-F238E27FC236}">
                <a16:creationId xmlns:a16="http://schemas.microsoft.com/office/drawing/2014/main" xmlns="" id="{1A88E0A3-6466-4A68-9AAF-35D064A1B00A}"/>
              </a:ext>
            </a:extLst>
          </p:cNvPr>
          <p:cNvSpPr>
            <a:spLocks noGrp="1"/>
          </p:cNvSpPr>
          <p:nvPr>
            <p:ph idx="1"/>
          </p:nvPr>
        </p:nvSpPr>
        <p:spPr/>
        <p:txBody>
          <a:bodyPr>
            <a:normAutofit fontScale="92500"/>
          </a:bodyPr>
          <a:lstStyle/>
          <a:p>
            <a:r>
              <a:rPr lang="en-US" dirty="0"/>
              <a:t>Elevated risk for adjustment problems</a:t>
            </a:r>
          </a:p>
          <a:p>
            <a:r>
              <a:rPr lang="en-US" dirty="0"/>
              <a:t>Behavioral and affective problems</a:t>
            </a:r>
          </a:p>
          <a:p>
            <a:r>
              <a:rPr lang="en-US" dirty="0"/>
              <a:t>Young children are vulnerable to disruptions in the caregiver relationship</a:t>
            </a:r>
          </a:p>
          <a:p>
            <a:r>
              <a:rPr lang="en-US" dirty="0"/>
              <a:t>Distressed by angry conflict, regardless of the form</a:t>
            </a:r>
          </a:p>
          <a:p>
            <a:r>
              <a:rPr lang="en-US" dirty="0"/>
              <a:t>Emotional dysregulation</a:t>
            </a:r>
          </a:p>
          <a:p>
            <a:r>
              <a:rPr lang="en-US" dirty="0"/>
              <a:t>Atypical/maladaptive behaviors (sometimes tied to diagnosis)</a:t>
            </a:r>
          </a:p>
          <a:p>
            <a:r>
              <a:rPr lang="en-US" dirty="0"/>
              <a:t>Behavioral disorganization</a:t>
            </a:r>
          </a:p>
          <a:p>
            <a:r>
              <a:rPr lang="en-US" dirty="0"/>
              <a:t>Maladaptive coping responses</a:t>
            </a:r>
          </a:p>
          <a:p>
            <a:endParaRPr lang="en-US" dirty="0"/>
          </a:p>
        </p:txBody>
      </p:sp>
    </p:spTree>
    <p:extLst>
      <p:ext uri="{BB962C8B-B14F-4D97-AF65-F5344CB8AC3E}">
        <p14:creationId xmlns:p14="http://schemas.microsoft.com/office/powerpoint/2010/main" val="41287537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EBCE44D-3106-499C-8C49-5584C545E2AD}"/>
              </a:ext>
            </a:extLst>
          </p:cNvPr>
          <p:cNvSpPr>
            <a:spLocks noGrp="1"/>
          </p:cNvSpPr>
          <p:nvPr>
            <p:ph type="title"/>
          </p:nvPr>
        </p:nvSpPr>
        <p:spPr/>
        <p:txBody>
          <a:bodyPr/>
          <a:lstStyle/>
          <a:p>
            <a:r>
              <a:rPr lang="en-US" dirty="0"/>
              <a:t>Internalizing and Externalizing Behaviors</a:t>
            </a:r>
          </a:p>
        </p:txBody>
      </p:sp>
      <p:sp>
        <p:nvSpPr>
          <p:cNvPr id="3" name="Content Placeholder 2">
            <a:extLst>
              <a:ext uri="{FF2B5EF4-FFF2-40B4-BE49-F238E27FC236}">
                <a16:creationId xmlns:a16="http://schemas.microsoft.com/office/drawing/2014/main" xmlns="" id="{9FAD2905-625E-40F9-90BB-E80F5029AEBA}"/>
              </a:ext>
            </a:extLst>
          </p:cNvPr>
          <p:cNvSpPr>
            <a:spLocks noGrp="1"/>
          </p:cNvSpPr>
          <p:nvPr>
            <p:ph sz="half" idx="1"/>
          </p:nvPr>
        </p:nvSpPr>
        <p:spPr/>
        <p:txBody>
          <a:bodyPr/>
          <a:lstStyle/>
          <a:p>
            <a:pPr marL="0" indent="0">
              <a:buNone/>
            </a:pPr>
            <a:r>
              <a:rPr lang="en-US" dirty="0"/>
              <a:t>Externalizing</a:t>
            </a:r>
          </a:p>
          <a:p>
            <a:r>
              <a:rPr lang="en-US" dirty="0"/>
              <a:t>Aggressive and Antisocial Behaviors</a:t>
            </a:r>
          </a:p>
          <a:p>
            <a:r>
              <a:rPr lang="en-US" dirty="0"/>
              <a:t>Acting Out Against Adults or Peers</a:t>
            </a:r>
          </a:p>
          <a:p>
            <a:r>
              <a:rPr lang="en-US" dirty="0"/>
              <a:t>Males more likely to externalize</a:t>
            </a:r>
          </a:p>
        </p:txBody>
      </p:sp>
      <p:sp>
        <p:nvSpPr>
          <p:cNvPr id="4" name="Content Placeholder 3">
            <a:extLst>
              <a:ext uri="{FF2B5EF4-FFF2-40B4-BE49-F238E27FC236}">
                <a16:creationId xmlns:a16="http://schemas.microsoft.com/office/drawing/2014/main" xmlns="" id="{DD645A5E-FF4F-49EA-BD54-CB4A5696A2A7}"/>
              </a:ext>
            </a:extLst>
          </p:cNvPr>
          <p:cNvSpPr>
            <a:spLocks noGrp="1"/>
          </p:cNvSpPr>
          <p:nvPr>
            <p:ph sz="half" idx="2"/>
          </p:nvPr>
        </p:nvSpPr>
        <p:spPr/>
        <p:txBody>
          <a:bodyPr/>
          <a:lstStyle/>
          <a:p>
            <a:pPr marL="0" indent="0">
              <a:buNone/>
            </a:pPr>
            <a:r>
              <a:rPr lang="en-US" dirty="0"/>
              <a:t>Internalizing</a:t>
            </a:r>
          </a:p>
          <a:p>
            <a:r>
              <a:rPr lang="en-US" dirty="0"/>
              <a:t>Fearful and Inhibited Behaviors</a:t>
            </a:r>
          </a:p>
          <a:p>
            <a:r>
              <a:rPr lang="en-US" dirty="0"/>
              <a:t>Distorted Rationalizations for Abuse become Internalized</a:t>
            </a:r>
          </a:p>
          <a:p>
            <a:r>
              <a:rPr lang="en-US" dirty="0"/>
              <a:t>Negative Core Beliefs about Self</a:t>
            </a:r>
          </a:p>
        </p:txBody>
      </p:sp>
    </p:spTree>
    <p:extLst>
      <p:ext uri="{BB962C8B-B14F-4D97-AF65-F5344CB8AC3E}">
        <p14:creationId xmlns:p14="http://schemas.microsoft.com/office/powerpoint/2010/main" val="32023055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t>
            </a:r>
            <a:r>
              <a:rPr lang="en-US" dirty="0" smtClean="0"/>
              <a:t>he “Hidden Victim”</a:t>
            </a:r>
            <a:endParaRPr lang="en-US" dirty="0"/>
          </a:p>
        </p:txBody>
      </p:sp>
      <p:sp>
        <p:nvSpPr>
          <p:cNvPr id="3" name="Content Placeholder 2"/>
          <p:cNvSpPr>
            <a:spLocks noGrp="1"/>
          </p:cNvSpPr>
          <p:nvPr>
            <p:ph idx="1"/>
          </p:nvPr>
        </p:nvSpPr>
        <p:spPr/>
        <p:txBody>
          <a:bodyPr/>
          <a:lstStyle/>
          <a:p>
            <a:r>
              <a:rPr lang="en-US" dirty="0"/>
              <a:t>Babies </a:t>
            </a:r>
            <a:r>
              <a:rPr lang="en-US" dirty="0" smtClean="0"/>
              <a:t>may not understand </a:t>
            </a:r>
            <a:r>
              <a:rPr lang="en-US" dirty="0"/>
              <a:t>what is happening between adults... ...but they hear the noise and feel the tension</a:t>
            </a:r>
            <a:r>
              <a:rPr lang="en-US" dirty="0" smtClean="0"/>
              <a:t>.</a:t>
            </a:r>
          </a:p>
          <a:p>
            <a:pPr marL="0" indent="0">
              <a:buNone/>
            </a:pPr>
            <a:endParaRPr lang="en-US" dirty="0" smtClean="0"/>
          </a:p>
          <a:p>
            <a:r>
              <a:rPr lang="en-US" dirty="0"/>
              <a:t>For </a:t>
            </a:r>
            <a:r>
              <a:rPr lang="en-US" dirty="0" smtClean="0"/>
              <a:t>Pre-</a:t>
            </a:r>
            <a:r>
              <a:rPr lang="en-US" dirty="0" err="1" smtClean="0"/>
              <a:t>schoolers</a:t>
            </a:r>
            <a:r>
              <a:rPr lang="en-US" dirty="0" smtClean="0"/>
              <a:t>, </a:t>
            </a:r>
            <a:r>
              <a:rPr lang="en-US" dirty="0"/>
              <a:t>what they experience is more real than anything you tell them</a:t>
            </a:r>
          </a:p>
        </p:txBody>
      </p:sp>
    </p:spTree>
    <p:extLst>
      <p:ext uri="{BB962C8B-B14F-4D97-AF65-F5344CB8AC3E}">
        <p14:creationId xmlns:p14="http://schemas.microsoft.com/office/powerpoint/2010/main" val="34440123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Strategies for Assessment in Early Childhood</a:t>
            </a:r>
            <a:endParaRPr lang="en-US" dirty="0"/>
          </a:p>
        </p:txBody>
      </p:sp>
      <p:sp>
        <p:nvSpPr>
          <p:cNvPr id="3" name="Content Placeholder 2"/>
          <p:cNvSpPr>
            <a:spLocks noGrp="1"/>
          </p:cNvSpPr>
          <p:nvPr>
            <p:ph idx="1"/>
          </p:nvPr>
        </p:nvSpPr>
        <p:spPr/>
        <p:txBody>
          <a:bodyPr>
            <a:normAutofit/>
          </a:bodyPr>
          <a:lstStyle/>
          <a:p>
            <a:r>
              <a:rPr lang="en-US" dirty="0"/>
              <a:t>A</a:t>
            </a:r>
            <a:r>
              <a:rPr lang="en-US" dirty="0" smtClean="0"/>
              <a:t> </a:t>
            </a:r>
            <a:r>
              <a:rPr lang="en-US" dirty="0"/>
              <a:t>dearth of measures for young children </a:t>
            </a:r>
            <a:endParaRPr lang="en-US" dirty="0" smtClean="0"/>
          </a:p>
          <a:p>
            <a:r>
              <a:rPr lang="en-US" dirty="0" smtClean="0"/>
              <a:t>Use </a:t>
            </a:r>
            <a:r>
              <a:rPr lang="en-US" dirty="0"/>
              <a:t>of play for </a:t>
            </a:r>
            <a:r>
              <a:rPr lang="en-US" dirty="0" smtClean="0"/>
              <a:t>assessment </a:t>
            </a:r>
            <a:r>
              <a:rPr lang="en-US" sz="1400" dirty="0" smtClean="0"/>
              <a:t>(Butterworth </a:t>
            </a:r>
            <a:r>
              <a:rPr lang="en-US" sz="1400" dirty="0"/>
              <a:t>and </a:t>
            </a:r>
            <a:r>
              <a:rPr lang="en-US" sz="1400" dirty="0" smtClean="0"/>
              <a:t>Fulmer, 1991)</a:t>
            </a:r>
          </a:p>
        </p:txBody>
      </p:sp>
    </p:spTree>
    <p:extLst>
      <p:ext uri="{BB962C8B-B14F-4D97-AF65-F5344CB8AC3E}">
        <p14:creationId xmlns:p14="http://schemas.microsoft.com/office/powerpoint/2010/main" val="30539384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Questions to ask to understand the impact of the violence on </a:t>
            </a:r>
            <a:r>
              <a:rPr lang="en-US" dirty="0" smtClean="0"/>
              <a:t>children</a:t>
            </a:r>
            <a:endParaRPr lang="en-US" dirty="0"/>
          </a:p>
        </p:txBody>
      </p:sp>
      <p:sp>
        <p:nvSpPr>
          <p:cNvPr id="3" name="Content Placeholder 2"/>
          <p:cNvSpPr>
            <a:spLocks noGrp="1"/>
          </p:cNvSpPr>
          <p:nvPr>
            <p:ph idx="1"/>
          </p:nvPr>
        </p:nvSpPr>
        <p:spPr>
          <a:xfrm>
            <a:off x="680321" y="2336872"/>
            <a:ext cx="9613861" cy="4190051"/>
          </a:xfrm>
        </p:spPr>
        <p:txBody>
          <a:bodyPr>
            <a:normAutofit fontScale="92500" lnSpcReduction="10000"/>
          </a:bodyPr>
          <a:lstStyle/>
          <a:p>
            <a:r>
              <a:rPr lang="en-US" dirty="0" smtClean="0"/>
              <a:t>How </a:t>
            </a:r>
            <a:r>
              <a:rPr lang="en-US" dirty="0"/>
              <a:t>does your partner treat your children? </a:t>
            </a:r>
            <a:endParaRPr lang="en-US" dirty="0" smtClean="0"/>
          </a:p>
          <a:p>
            <a:pPr marL="0" indent="0">
              <a:buNone/>
            </a:pPr>
            <a:r>
              <a:rPr lang="en-US" dirty="0" smtClean="0"/>
              <a:t>• </a:t>
            </a:r>
            <a:r>
              <a:rPr lang="en-US" dirty="0"/>
              <a:t>How do your children respond to your partner? </a:t>
            </a:r>
            <a:endParaRPr lang="en-US" dirty="0" smtClean="0"/>
          </a:p>
          <a:p>
            <a:pPr marL="0" indent="0">
              <a:buNone/>
            </a:pPr>
            <a:r>
              <a:rPr lang="en-US" dirty="0" smtClean="0"/>
              <a:t>• </a:t>
            </a:r>
            <a:r>
              <a:rPr lang="en-US" dirty="0"/>
              <a:t>Has your partner ever injured or threatened your children?  If so, how often do these incidents occur? </a:t>
            </a:r>
            <a:endParaRPr lang="en-US" dirty="0" smtClean="0"/>
          </a:p>
          <a:p>
            <a:pPr marL="0" indent="0">
              <a:buNone/>
            </a:pPr>
            <a:r>
              <a:rPr lang="en-US" dirty="0" smtClean="0"/>
              <a:t> </a:t>
            </a:r>
            <a:r>
              <a:rPr lang="en-US" dirty="0"/>
              <a:t>• Do you think your children are aware of your partner’s violence or anger toward you? </a:t>
            </a:r>
            <a:endParaRPr lang="en-US" dirty="0" smtClean="0"/>
          </a:p>
          <a:p>
            <a:pPr marL="0" indent="0">
              <a:buNone/>
            </a:pPr>
            <a:r>
              <a:rPr lang="en-US" dirty="0" smtClean="0"/>
              <a:t>• </a:t>
            </a:r>
            <a:r>
              <a:rPr lang="en-US" dirty="0"/>
              <a:t>Have your children ever tried to intervene between you and your partner?  What happened? </a:t>
            </a:r>
            <a:endParaRPr lang="en-US" dirty="0" smtClean="0"/>
          </a:p>
          <a:p>
            <a:pPr marL="0" indent="0">
              <a:buNone/>
            </a:pPr>
            <a:r>
              <a:rPr lang="en-US" dirty="0" smtClean="0"/>
              <a:t>• </a:t>
            </a:r>
            <a:r>
              <a:rPr lang="en-US" dirty="0"/>
              <a:t>Do you ever feel that the violence in the relationship makes it hard for you to be a good parent?  In what ways? </a:t>
            </a:r>
            <a:endParaRPr lang="en-US" dirty="0" smtClean="0"/>
          </a:p>
          <a:p>
            <a:pPr marL="0" indent="0">
              <a:buNone/>
            </a:pPr>
            <a:r>
              <a:rPr lang="en-US" dirty="0" smtClean="0"/>
              <a:t> </a:t>
            </a:r>
            <a:r>
              <a:rPr lang="en-US" dirty="0"/>
              <a:t>• Do your children exhibit any signs that the violence may be affecting </a:t>
            </a:r>
            <a:r>
              <a:rPr lang="en-US" dirty="0" smtClean="0"/>
              <a:t>them?</a:t>
            </a:r>
            <a:endParaRPr lang="en-US" dirty="0"/>
          </a:p>
        </p:txBody>
      </p:sp>
    </p:spTree>
    <p:extLst>
      <p:ext uri="{BB962C8B-B14F-4D97-AF65-F5344CB8AC3E}">
        <p14:creationId xmlns:p14="http://schemas.microsoft.com/office/powerpoint/2010/main" val="12073533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Assessment Instruments</a:t>
            </a:r>
            <a:endParaRPr lang="en-US" dirty="0"/>
          </a:p>
        </p:txBody>
      </p:sp>
      <p:sp>
        <p:nvSpPr>
          <p:cNvPr id="3" name="Content Placeholder 2"/>
          <p:cNvSpPr>
            <a:spLocks noGrp="1"/>
          </p:cNvSpPr>
          <p:nvPr>
            <p:ph idx="1"/>
          </p:nvPr>
        </p:nvSpPr>
        <p:spPr>
          <a:xfrm>
            <a:off x="760046" y="2040547"/>
            <a:ext cx="10515600" cy="4631039"/>
          </a:xfrm>
        </p:spPr>
        <p:txBody>
          <a:bodyPr>
            <a:normAutofit fontScale="92500" lnSpcReduction="10000"/>
          </a:bodyPr>
          <a:lstStyle/>
          <a:p>
            <a:r>
              <a:rPr lang="en-US" dirty="0" smtClean="0"/>
              <a:t>Conflict </a:t>
            </a:r>
            <a:r>
              <a:rPr lang="en-US" dirty="0"/>
              <a:t>Tactics Scale *most common </a:t>
            </a:r>
            <a:r>
              <a:rPr lang="en-US" dirty="0" smtClean="0"/>
              <a:t> </a:t>
            </a:r>
          </a:p>
          <a:p>
            <a:r>
              <a:rPr lang="en-US" dirty="0" smtClean="0"/>
              <a:t>Family </a:t>
            </a:r>
            <a:r>
              <a:rPr lang="en-US" dirty="0"/>
              <a:t>Worries </a:t>
            </a:r>
            <a:r>
              <a:rPr lang="en-US" dirty="0" smtClean="0"/>
              <a:t>Scale</a:t>
            </a:r>
          </a:p>
          <a:p>
            <a:r>
              <a:rPr lang="en-US" dirty="0"/>
              <a:t> Children' s Perception of </a:t>
            </a:r>
            <a:r>
              <a:rPr lang="en-US" dirty="0" err="1" smtClean="0"/>
              <a:t>Interparental</a:t>
            </a:r>
            <a:r>
              <a:rPr lang="en-US" dirty="0"/>
              <a:t> </a:t>
            </a:r>
            <a:r>
              <a:rPr lang="en-US" dirty="0" smtClean="0"/>
              <a:t>Conflict Scale</a:t>
            </a:r>
          </a:p>
          <a:p>
            <a:r>
              <a:rPr lang="en-US" dirty="0" smtClean="0"/>
              <a:t>Juvenile Victimization</a:t>
            </a:r>
            <a:r>
              <a:rPr lang="en-US" dirty="0"/>
              <a:t> </a:t>
            </a:r>
            <a:r>
              <a:rPr lang="en-US" dirty="0" smtClean="0"/>
              <a:t>Questionnaire</a:t>
            </a:r>
          </a:p>
          <a:p>
            <a:r>
              <a:rPr lang="en-US" dirty="0"/>
              <a:t>Things I have </a:t>
            </a:r>
            <a:r>
              <a:rPr lang="en-US" dirty="0" smtClean="0"/>
              <a:t>Seen and Heard  </a:t>
            </a:r>
          </a:p>
          <a:p>
            <a:r>
              <a:rPr lang="en-US" dirty="0"/>
              <a:t>Violence </a:t>
            </a:r>
            <a:r>
              <a:rPr lang="en-US" dirty="0" smtClean="0"/>
              <a:t>Exposure Scale for Children </a:t>
            </a:r>
            <a:r>
              <a:rPr lang="en-US" dirty="0"/>
              <a:t>— </a:t>
            </a:r>
            <a:r>
              <a:rPr lang="en-US" dirty="0" smtClean="0"/>
              <a:t>Revised</a:t>
            </a:r>
          </a:p>
          <a:p>
            <a:r>
              <a:rPr lang="en-US" dirty="0"/>
              <a:t>Victimization </a:t>
            </a:r>
            <a:r>
              <a:rPr lang="en-US" dirty="0" smtClean="0"/>
              <a:t>Scale</a:t>
            </a:r>
          </a:p>
          <a:p>
            <a:r>
              <a:rPr lang="en-US" dirty="0"/>
              <a:t> Child Exposure </a:t>
            </a:r>
            <a:r>
              <a:rPr lang="en-US" dirty="0" smtClean="0"/>
              <a:t>to Domestic </a:t>
            </a:r>
            <a:r>
              <a:rPr lang="en-US" dirty="0"/>
              <a:t>Violence (CEDV) </a:t>
            </a:r>
            <a:r>
              <a:rPr lang="en-US" dirty="0" smtClean="0"/>
              <a:t>scale</a:t>
            </a:r>
          </a:p>
          <a:p>
            <a:r>
              <a:rPr lang="en-US" dirty="0"/>
              <a:t>Child Behavior Checklist (CBCL)</a:t>
            </a:r>
          </a:p>
          <a:p>
            <a:r>
              <a:rPr lang="en-US" dirty="0"/>
              <a:t>Trauma Symptom Checklist for Young Children (TSCYC)</a:t>
            </a:r>
          </a:p>
          <a:p>
            <a:r>
              <a:rPr lang="en-US" dirty="0"/>
              <a:t>Parenting Stress Index (PSI</a:t>
            </a:r>
            <a:r>
              <a:rPr lang="en-US" dirty="0" smtClean="0"/>
              <a:t>)</a:t>
            </a:r>
            <a:endParaRPr lang="en-US" dirty="0"/>
          </a:p>
        </p:txBody>
      </p:sp>
    </p:spTree>
    <p:extLst>
      <p:ext uri="{BB962C8B-B14F-4D97-AF65-F5344CB8AC3E}">
        <p14:creationId xmlns:p14="http://schemas.microsoft.com/office/powerpoint/2010/main" val="10663373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214557" y="1114548"/>
            <a:ext cx="5157787" cy="823912"/>
          </a:xfrm>
        </p:spPr>
        <p:txBody>
          <a:bodyPr>
            <a:normAutofit/>
          </a:bodyPr>
          <a:lstStyle/>
          <a:p>
            <a:pPr algn="ctr"/>
            <a:r>
              <a:rPr lang="en-US" sz="3600" dirty="0"/>
              <a:t>Risk </a:t>
            </a:r>
            <a:r>
              <a:rPr lang="en-US" sz="3600" dirty="0" smtClean="0"/>
              <a:t>Factors </a:t>
            </a:r>
            <a:endParaRPr lang="en-US" sz="3600" dirty="0"/>
          </a:p>
        </p:txBody>
      </p:sp>
      <p:sp>
        <p:nvSpPr>
          <p:cNvPr id="3" name="Content Placeholder 2"/>
          <p:cNvSpPr>
            <a:spLocks noGrp="1"/>
          </p:cNvSpPr>
          <p:nvPr>
            <p:ph sz="half" idx="2"/>
          </p:nvPr>
        </p:nvSpPr>
        <p:spPr>
          <a:xfrm>
            <a:off x="585788" y="2153260"/>
            <a:ext cx="5157787" cy="4880586"/>
          </a:xfrm>
        </p:spPr>
        <p:txBody>
          <a:bodyPr>
            <a:normAutofit/>
          </a:bodyPr>
          <a:lstStyle/>
          <a:p>
            <a:r>
              <a:rPr lang="en-US" dirty="0" smtClean="0"/>
              <a:t>Gender </a:t>
            </a:r>
          </a:p>
          <a:p>
            <a:r>
              <a:rPr lang="en-US" dirty="0" smtClean="0"/>
              <a:t>Age</a:t>
            </a:r>
          </a:p>
          <a:p>
            <a:r>
              <a:rPr lang="en-US" dirty="0"/>
              <a:t>F</a:t>
            </a:r>
            <a:r>
              <a:rPr lang="en-US" dirty="0" smtClean="0"/>
              <a:t>requency</a:t>
            </a:r>
            <a:r>
              <a:rPr lang="en-US" dirty="0"/>
              <a:t>, severity and chronicity of violence </a:t>
            </a:r>
            <a:endParaRPr lang="en-US" dirty="0" smtClean="0"/>
          </a:p>
          <a:p>
            <a:r>
              <a:rPr lang="en-US" dirty="0" smtClean="0"/>
              <a:t>Mental health </a:t>
            </a:r>
            <a:r>
              <a:rPr lang="en-US" dirty="0"/>
              <a:t>problems </a:t>
            </a:r>
            <a:endParaRPr lang="en-US" dirty="0" smtClean="0"/>
          </a:p>
          <a:p>
            <a:r>
              <a:rPr lang="en-US" dirty="0"/>
              <a:t>S</a:t>
            </a:r>
            <a:r>
              <a:rPr lang="en-US" dirty="0" smtClean="0"/>
              <a:t>tressful </a:t>
            </a:r>
            <a:r>
              <a:rPr lang="en-US" dirty="0"/>
              <a:t>life events </a:t>
            </a:r>
            <a:endParaRPr lang="en-US" dirty="0" smtClean="0"/>
          </a:p>
          <a:p>
            <a:r>
              <a:rPr lang="en-US" dirty="0"/>
              <a:t>M</a:t>
            </a:r>
            <a:r>
              <a:rPr lang="en-US" dirty="0" smtClean="0"/>
              <a:t>inority status </a:t>
            </a:r>
          </a:p>
          <a:p>
            <a:r>
              <a:rPr lang="en-US" dirty="0" smtClean="0"/>
              <a:t>Socioeconomic stressors </a:t>
            </a:r>
          </a:p>
          <a:p>
            <a:pPr marL="0" indent="0">
              <a:buNone/>
            </a:pPr>
            <a:endParaRPr lang="en-US" dirty="0"/>
          </a:p>
        </p:txBody>
      </p:sp>
      <p:sp>
        <p:nvSpPr>
          <p:cNvPr id="6" name="Text Placeholder 5"/>
          <p:cNvSpPr>
            <a:spLocks noGrp="1"/>
          </p:cNvSpPr>
          <p:nvPr>
            <p:ph type="body" sz="quarter" idx="3"/>
          </p:nvPr>
        </p:nvSpPr>
        <p:spPr>
          <a:xfrm>
            <a:off x="5800970" y="1095009"/>
            <a:ext cx="5183188" cy="823912"/>
          </a:xfrm>
        </p:spPr>
        <p:txBody>
          <a:bodyPr>
            <a:normAutofit/>
          </a:bodyPr>
          <a:lstStyle/>
          <a:p>
            <a:pPr algn="ctr"/>
            <a:r>
              <a:rPr lang="en-US" sz="3600" dirty="0" smtClean="0"/>
              <a:t>Protective </a:t>
            </a:r>
            <a:r>
              <a:rPr lang="en-US" sz="3600" dirty="0"/>
              <a:t>Factors </a:t>
            </a:r>
          </a:p>
        </p:txBody>
      </p:sp>
      <p:sp>
        <p:nvSpPr>
          <p:cNvPr id="7" name="Content Placeholder 6"/>
          <p:cNvSpPr>
            <a:spLocks noGrp="1"/>
          </p:cNvSpPr>
          <p:nvPr>
            <p:ph sz="quarter" idx="4"/>
          </p:nvPr>
        </p:nvSpPr>
        <p:spPr>
          <a:xfrm>
            <a:off x="6172200" y="2133721"/>
            <a:ext cx="5183188" cy="4880586"/>
          </a:xfrm>
        </p:spPr>
        <p:txBody>
          <a:bodyPr/>
          <a:lstStyle/>
          <a:p>
            <a:r>
              <a:rPr lang="en-US" dirty="0"/>
              <a:t>P</a:t>
            </a:r>
            <a:r>
              <a:rPr lang="en-US" dirty="0" smtClean="0"/>
              <a:t>ositive parenting</a:t>
            </a:r>
          </a:p>
          <a:p>
            <a:r>
              <a:rPr lang="en-US" dirty="0" smtClean="0"/>
              <a:t>Relationship with mother </a:t>
            </a:r>
            <a:endParaRPr lang="en-US" dirty="0"/>
          </a:p>
          <a:p>
            <a:r>
              <a:rPr lang="en-US" dirty="0" smtClean="0"/>
              <a:t>Positive social support </a:t>
            </a:r>
          </a:p>
          <a:p>
            <a:r>
              <a:rPr lang="en-US" dirty="0"/>
              <a:t>Religious </a:t>
            </a:r>
            <a:r>
              <a:rPr lang="en-US" dirty="0" smtClean="0"/>
              <a:t>community</a:t>
            </a:r>
          </a:p>
          <a:p>
            <a:r>
              <a:rPr lang="en-US" dirty="0"/>
              <a:t>C</a:t>
            </a:r>
            <a:r>
              <a:rPr lang="en-US" dirty="0" smtClean="0"/>
              <a:t>hild temperament</a:t>
            </a:r>
          </a:p>
          <a:p>
            <a:r>
              <a:rPr lang="en-US" dirty="0"/>
              <a:t>Positive self-image </a:t>
            </a:r>
          </a:p>
          <a:p>
            <a:r>
              <a:rPr lang="en-US" dirty="0" smtClean="0"/>
              <a:t>Cognitive </a:t>
            </a:r>
            <a:r>
              <a:rPr lang="en-US" dirty="0"/>
              <a:t>ability </a:t>
            </a:r>
            <a:endParaRPr lang="en-US" dirty="0" smtClean="0"/>
          </a:p>
          <a:p>
            <a:r>
              <a:rPr lang="en-US" dirty="0"/>
              <a:t>A</a:t>
            </a:r>
            <a:r>
              <a:rPr lang="en-US" dirty="0" smtClean="0"/>
              <a:t>bility </a:t>
            </a:r>
            <a:r>
              <a:rPr lang="en-US" dirty="0"/>
              <a:t>to cope with stressful events</a:t>
            </a:r>
            <a:r>
              <a:rPr lang="en-US" dirty="0" smtClean="0"/>
              <a:t>.</a:t>
            </a:r>
          </a:p>
          <a:p>
            <a:r>
              <a:rPr lang="en-US" dirty="0"/>
              <a:t>Availability of play activities </a:t>
            </a:r>
          </a:p>
          <a:p>
            <a:pPr marL="0" indent="0">
              <a:buNone/>
            </a:pPr>
            <a:endParaRPr lang="en-US" dirty="0"/>
          </a:p>
        </p:txBody>
      </p:sp>
    </p:spTree>
    <p:extLst>
      <p:ext uri="{BB962C8B-B14F-4D97-AF65-F5344CB8AC3E}">
        <p14:creationId xmlns:p14="http://schemas.microsoft.com/office/powerpoint/2010/main" val="19788013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Mental </a:t>
            </a:r>
            <a:r>
              <a:rPr lang="en-US" dirty="0"/>
              <a:t>H</a:t>
            </a:r>
            <a:r>
              <a:rPr lang="en-US" dirty="0" smtClean="0"/>
              <a:t>ealth </a:t>
            </a:r>
            <a:r>
              <a:rPr lang="en-US" dirty="0"/>
              <a:t>I</a:t>
            </a:r>
            <a:r>
              <a:rPr lang="en-US" dirty="0" smtClean="0"/>
              <a:t>nterventions</a:t>
            </a:r>
            <a:br>
              <a:rPr lang="en-US" dirty="0" smtClean="0"/>
            </a:br>
            <a:endParaRPr lang="en-US" dirty="0"/>
          </a:p>
        </p:txBody>
      </p:sp>
      <p:sp>
        <p:nvSpPr>
          <p:cNvPr id="3" name="Content Placeholder 2"/>
          <p:cNvSpPr>
            <a:spLocks noGrp="1"/>
          </p:cNvSpPr>
          <p:nvPr>
            <p:ph idx="1"/>
          </p:nvPr>
        </p:nvSpPr>
        <p:spPr>
          <a:xfrm>
            <a:off x="720969" y="1953846"/>
            <a:ext cx="10515600" cy="4904154"/>
          </a:xfrm>
        </p:spPr>
        <p:txBody>
          <a:bodyPr>
            <a:noAutofit/>
          </a:bodyPr>
          <a:lstStyle/>
          <a:p>
            <a:r>
              <a:rPr lang="en-US" sz="2000" dirty="0"/>
              <a:t>Family Therapy</a:t>
            </a:r>
          </a:p>
          <a:p>
            <a:r>
              <a:rPr lang="en-US" sz="2000" dirty="0"/>
              <a:t>Parenting </a:t>
            </a:r>
            <a:r>
              <a:rPr lang="en-US" sz="2000" dirty="0" smtClean="0"/>
              <a:t>Interventions</a:t>
            </a:r>
          </a:p>
          <a:p>
            <a:r>
              <a:rPr lang="en-US" sz="2000" dirty="0" smtClean="0"/>
              <a:t>Group interventions</a:t>
            </a:r>
          </a:p>
          <a:p>
            <a:r>
              <a:rPr lang="en-US" sz="2000" dirty="0" smtClean="0"/>
              <a:t>Sibling </a:t>
            </a:r>
            <a:r>
              <a:rPr lang="en-US" sz="2000" dirty="0"/>
              <a:t>group play </a:t>
            </a:r>
            <a:r>
              <a:rPr lang="en-US" sz="2000" dirty="0" smtClean="0"/>
              <a:t>therapy </a:t>
            </a:r>
            <a:r>
              <a:rPr lang="en-US" sz="1600" dirty="0" smtClean="0"/>
              <a:t>(Tyndall</a:t>
            </a:r>
            <a:r>
              <a:rPr lang="en-US" sz="1600" dirty="0"/>
              <a:t>-Lind</a:t>
            </a:r>
            <a:r>
              <a:rPr lang="en-US" sz="1600" dirty="0" smtClean="0"/>
              <a:t>, </a:t>
            </a:r>
            <a:r>
              <a:rPr lang="en-US" sz="1600" dirty="0" err="1" smtClean="0"/>
              <a:t>Landreth</a:t>
            </a:r>
            <a:r>
              <a:rPr lang="en-US" sz="1600" dirty="0"/>
              <a:t>, </a:t>
            </a:r>
            <a:r>
              <a:rPr lang="en-US" sz="1600" dirty="0" smtClean="0"/>
              <a:t>&amp; Giordano, 2001)</a:t>
            </a:r>
          </a:p>
          <a:p>
            <a:r>
              <a:rPr lang="en-US" sz="2000" dirty="0" err="1"/>
              <a:t>P</a:t>
            </a:r>
            <a:r>
              <a:rPr lang="en-US" sz="2000" dirty="0" err="1" smtClean="0"/>
              <a:t>sychoeducational</a:t>
            </a:r>
            <a:r>
              <a:rPr lang="en-US" sz="2000" dirty="0" smtClean="0"/>
              <a:t> </a:t>
            </a:r>
            <a:r>
              <a:rPr lang="en-US" sz="2000" dirty="0"/>
              <a:t>and/or support groups </a:t>
            </a:r>
            <a:endParaRPr lang="en-US" sz="2000" dirty="0" smtClean="0"/>
          </a:p>
          <a:p>
            <a:r>
              <a:rPr lang="en-US" sz="2000" dirty="0" smtClean="0"/>
              <a:t>School</a:t>
            </a:r>
            <a:r>
              <a:rPr lang="en-US" sz="2000" dirty="0"/>
              <a:t>-based </a:t>
            </a:r>
            <a:r>
              <a:rPr lang="en-US" sz="2000" dirty="0" smtClean="0"/>
              <a:t>treatment</a:t>
            </a:r>
          </a:p>
          <a:p>
            <a:r>
              <a:rPr lang="en-US" sz="2000" dirty="0"/>
              <a:t>Trauma-Focused Cognitive Behavioral Therapy (TF-CBT)  </a:t>
            </a:r>
            <a:r>
              <a:rPr lang="en-US" sz="1600" dirty="0"/>
              <a:t>(Cohen, </a:t>
            </a:r>
            <a:r>
              <a:rPr lang="en-US" sz="1600" dirty="0" err="1"/>
              <a:t>Mannarino</a:t>
            </a:r>
            <a:r>
              <a:rPr lang="en-US" sz="1600" dirty="0"/>
              <a:t>, </a:t>
            </a:r>
            <a:r>
              <a:rPr lang="en-US" sz="1600" dirty="0" err="1"/>
              <a:t>Iyengar</a:t>
            </a:r>
            <a:r>
              <a:rPr lang="en-US" sz="1600" dirty="0"/>
              <a:t>, 2011)</a:t>
            </a:r>
          </a:p>
          <a:p>
            <a:r>
              <a:rPr lang="en-US" sz="2000" dirty="0" smtClean="0"/>
              <a:t>Child</a:t>
            </a:r>
            <a:r>
              <a:rPr lang="en-US" sz="2000" dirty="0"/>
              <a:t>-centered </a:t>
            </a:r>
            <a:r>
              <a:rPr lang="en-US" sz="2000" dirty="0" smtClean="0"/>
              <a:t>therapy (</a:t>
            </a:r>
            <a:r>
              <a:rPr lang="en-US" sz="2000" dirty="0"/>
              <a:t>CCT</a:t>
            </a:r>
            <a:r>
              <a:rPr lang="en-US" sz="2000" dirty="0" smtClean="0"/>
              <a:t>)</a:t>
            </a:r>
          </a:p>
          <a:p>
            <a:r>
              <a:rPr lang="en-US" sz="2000" dirty="0" smtClean="0"/>
              <a:t>Batterer’s intervention programs</a:t>
            </a:r>
          </a:p>
          <a:p>
            <a:r>
              <a:rPr lang="en-US" sz="2800" b="1" dirty="0">
                <a:solidFill>
                  <a:schemeClr val="bg1"/>
                </a:solidFill>
              </a:rPr>
              <a:t>Filial Therapy parent training </a:t>
            </a:r>
            <a:r>
              <a:rPr lang="en-US" sz="2000" b="1" dirty="0">
                <a:solidFill>
                  <a:schemeClr val="bg1"/>
                </a:solidFill>
              </a:rPr>
              <a:t>(Smith &amp; </a:t>
            </a:r>
            <a:r>
              <a:rPr lang="en-US" sz="2000" b="1" dirty="0" err="1">
                <a:solidFill>
                  <a:schemeClr val="bg1"/>
                </a:solidFill>
              </a:rPr>
              <a:t>Landreth</a:t>
            </a:r>
            <a:r>
              <a:rPr lang="en-US" sz="2000" b="1" dirty="0">
                <a:solidFill>
                  <a:schemeClr val="bg1"/>
                </a:solidFill>
              </a:rPr>
              <a:t>, 2003). </a:t>
            </a:r>
          </a:p>
          <a:p>
            <a:r>
              <a:rPr lang="en-US" sz="2800" b="1" dirty="0">
                <a:solidFill>
                  <a:schemeClr val="bg1"/>
                </a:solidFill>
              </a:rPr>
              <a:t>Individual play therapy </a:t>
            </a:r>
            <a:r>
              <a:rPr lang="en-US" sz="2000" b="1" dirty="0">
                <a:solidFill>
                  <a:schemeClr val="bg1"/>
                </a:solidFill>
              </a:rPr>
              <a:t>(</a:t>
            </a:r>
            <a:r>
              <a:rPr lang="en-US" sz="2000" b="1" dirty="0" err="1">
                <a:solidFill>
                  <a:schemeClr val="bg1"/>
                </a:solidFill>
              </a:rPr>
              <a:t>Kot</a:t>
            </a:r>
            <a:r>
              <a:rPr lang="en-US" sz="2000" b="1" dirty="0">
                <a:solidFill>
                  <a:schemeClr val="bg1"/>
                </a:solidFill>
              </a:rPr>
              <a:t>, </a:t>
            </a:r>
            <a:r>
              <a:rPr lang="en-US" sz="2000" b="1" dirty="0" err="1">
                <a:solidFill>
                  <a:schemeClr val="bg1"/>
                </a:solidFill>
              </a:rPr>
              <a:t>Landreth</a:t>
            </a:r>
            <a:r>
              <a:rPr lang="en-US" sz="2000" b="1" dirty="0">
                <a:solidFill>
                  <a:schemeClr val="bg1"/>
                </a:solidFill>
              </a:rPr>
              <a:t>, &amp; Giordano, 1998)</a:t>
            </a:r>
          </a:p>
          <a:p>
            <a:endParaRPr lang="en-US" sz="2000" dirty="0"/>
          </a:p>
        </p:txBody>
      </p:sp>
    </p:spTree>
    <p:extLst>
      <p:ext uri="{BB962C8B-B14F-4D97-AF65-F5344CB8AC3E}">
        <p14:creationId xmlns:p14="http://schemas.microsoft.com/office/powerpoint/2010/main" val="29499704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Issues A</a:t>
            </a:r>
            <a:r>
              <a:rPr lang="en-US" dirty="0" smtClean="0"/>
              <a:t>ddressed </a:t>
            </a:r>
            <a:r>
              <a:rPr lang="en-US" dirty="0"/>
              <a:t>by </a:t>
            </a:r>
            <a:r>
              <a:rPr lang="en-US" dirty="0" smtClean="0"/>
              <a:t>Interventions</a:t>
            </a:r>
            <a:endParaRPr lang="en-US" dirty="0"/>
          </a:p>
        </p:txBody>
      </p:sp>
      <p:sp>
        <p:nvSpPr>
          <p:cNvPr id="3" name="Content Placeholder 2"/>
          <p:cNvSpPr>
            <a:spLocks noGrp="1"/>
          </p:cNvSpPr>
          <p:nvPr>
            <p:ph idx="1"/>
          </p:nvPr>
        </p:nvSpPr>
        <p:spPr>
          <a:xfrm>
            <a:off x="680321" y="2336872"/>
            <a:ext cx="9613861" cy="3985099"/>
          </a:xfrm>
        </p:spPr>
        <p:txBody>
          <a:bodyPr>
            <a:normAutofit/>
          </a:bodyPr>
          <a:lstStyle/>
          <a:p>
            <a:r>
              <a:rPr lang="en-US" dirty="0"/>
              <a:t>T</a:t>
            </a:r>
            <a:r>
              <a:rPr lang="en-US" dirty="0" smtClean="0"/>
              <a:t>rauma </a:t>
            </a:r>
            <a:r>
              <a:rPr lang="en-US" dirty="0"/>
              <a:t>symptoms or traumatic grief symptoms </a:t>
            </a:r>
            <a:endParaRPr lang="en-US" dirty="0" smtClean="0"/>
          </a:p>
          <a:p>
            <a:r>
              <a:rPr lang="en-US" dirty="0"/>
              <a:t>D</a:t>
            </a:r>
            <a:r>
              <a:rPr lang="en-US" dirty="0" smtClean="0"/>
              <a:t>istorted </a:t>
            </a:r>
            <a:r>
              <a:rPr lang="en-US" dirty="0"/>
              <a:t>thoughts about abuse (e.g., self-blame, victim blaming, and shame) </a:t>
            </a:r>
          </a:p>
          <a:p>
            <a:r>
              <a:rPr lang="en-US" dirty="0"/>
              <a:t>M</a:t>
            </a:r>
            <a:r>
              <a:rPr lang="en-US" dirty="0" smtClean="0"/>
              <a:t>anagement </a:t>
            </a:r>
            <a:r>
              <a:rPr lang="en-US" dirty="0"/>
              <a:t>of intense emotions, such as anger or </a:t>
            </a:r>
            <a:r>
              <a:rPr lang="en-US" dirty="0" smtClean="0"/>
              <a:t>anxiety</a:t>
            </a:r>
          </a:p>
          <a:p>
            <a:r>
              <a:rPr lang="en-US" dirty="0"/>
              <a:t>S</a:t>
            </a:r>
            <a:r>
              <a:rPr lang="en-US" dirty="0" smtClean="0"/>
              <a:t>tress </a:t>
            </a:r>
            <a:r>
              <a:rPr lang="en-US" dirty="0"/>
              <a:t>management and relaxation techniques </a:t>
            </a:r>
            <a:endParaRPr lang="en-US" dirty="0" smtClean="0"/>
          </a:p>
          <a:p>
            <a:r>
              <a:rPr lang="en-US" dirty="0"/>
              <a:t>M</a:t>
            </a:r>
            <a:r>
              <a:rPr lang="en-US" dirty="0" smtClean="0"/>
              <a:t>odifying coping </a:t>
            </a:r>
            <a:r>
              <a:rPr lang="en-US" dirty="0"/>
              <a:t>strategies </a:t>
            </a:r>
          </a:p>
          <a:p>
            <a:r>
              <a:rPr lang="en-US" dirty="0"/>
              <a:t>B</a:t>
            </a:r>
            <a:r>
              <a:rPr lang="en-US" dirty="0" smtClean="0"/>
              <a:t>uilding </a:t>
            </a:r>
            <a:r>
              <a:rPr lang="en-US" dirty="0"/>
              <a:t>constructive problem-solving skills </a:t>
            </a:r>
            <a:endParaRPr lang="en-US" dirty="0" smtClean="0"/>
          </a:p>
          <a:p>
            <a:r>
              <a:rPr lang="en-US" dirty="0"/>
              <a:t>I</a:t>
            </a:r>
            <a:r>
              <a:rPr lang="en-US" dirty="0" smtClean="0"/>
              <a:t>mproving </a:t>
            </a:r>
            <a:r>
              <a:rPr lang="en-US" dirty="0"/>
              <a:t>self-confidence and perceived capacity for self-protection </a:t>
            </a:r>
          </a:p>
        </p:txBody>
      </p:sp>
    </p:spTree>
    <p:extLst>
      <p:ext uri="{BB962C8B-B14F-4D97-AF65-F5344CB8AC3E}">
        <p14:creationId xmlns:p14="http://schemas.microsoft.com/office/powerpoint/2010/main" val="22016233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Play Therapy </a:t>
            </a:r>
            <a:endParaRPr lang="en-US" dirty="0"/>
          </a:p>
        </p:txBody>
      </p:sp>
      <p:sp>
        <p:nvSpPr>
          <p:cNvPr id="3" name="Content Placeholder 2"/>
          <p:cNvSpPr>
            <a:spLocks noGrp="1"/>
          </p:cNvSpPr>
          <p:nvPr>
            <p:ph idx="1"/>
          </p:nvPr>
        </p:nvSpPr>
        <p:spPr/>
        <p:txBody>
          <a:bodyPr/>
          <a:lstStyle/>
          <a:p>
            <a:pPr marL="0" indent="0">
              <a:buNone/>
            </a:pPr>
            <a:r>
              <a:rPr lang="en-US" sz="2800" i="1" dirty="0" smtClean="0"/>
              <a:t>“The </a:t>
            </a:r>
            <a:r>
              <a:rPr lang="en-US" sz="2800" i="1" dirty="0" err="1" smtClean="0"/>
              <a:t>systemetic</a:t>
            </a:r>
            <a:r>
              <a:rPr lang="en-US" sz="2800" i="1" dirty="0" smtClean="0"/>
              <a:t> use of a theoretical model to establish an interpersonal process wherein trained play therapists use the therapeutic powers of play to help clients prevent or resolve psychological </a:t>
            </a:r>
            <a:r>
              <a:rPr lang="en-US" sz="2800" i="1" dirty="0" err="1" smtClean="0"/>
              <a:t>difficultues</a:t>
            </a:r>
            <a:r>
              <a:rPr lang="en-US" sz="2800" i="1" dirty="0" smtClean="0"/>
              <a:t> and achieve optimal growth and development” </a:t>
            </a:r>
            <a:r>
              <a:rPr lang="en-US" dirty="0" smtClean="0"/>
              <a:t>(Association for Play Therapy)</a:t>
            </a:r>
            <a:endParaRPr lang="en-US" dirty="0"/>
          </a:p>
        </p:txBody>
      </p:sp>
    </p:spTree>
    <p:extLst>
      <p:ext uri="{BB962C8B-B14F-4D97-AF65-F5344CB8AC3E}">
        <p14:creationId xmlns:p14="http://schemas.microsoft.com/office/powerpoint/2010/main" val="18915314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D68E123-816B-462A-82A8-B00D987A81F3}"/>
              </a:ext>
            </a:extLst>
          </p:cNvPr>
          <p:cNvSpPr>
            <a:spLocks noGrp="1"/>
          </p:cNvSpPr>
          <p:nvPr>
            <p:ph type="title"/>
          </p:nvPr>
        </p:nvSpPr>
        <p:spPr/>
        <p:txBody>
          <a:bodyPr/>
          <a:lstStyle/>
          <a:p>
            <a:r>
              <a:rPr lang="en-US" dirty="0"/>
              <a:t>Our Objectives</a:t>
            </a:r>
          </a:p>
        </p:txBody>
      </p:sp>
      <p:sp>
        <p:nvSpPr>
          <p:cNvPr id="3" name="Content Placeholder 2">
            <a:extLst>
              <a:ext uri="{FF2B5EF4-FFF2-40B4-BE49-F238E27FC236}">
                <a16:creationId xmlns:a16="http://schemas.microsoft.com/office/drawing/2014/main" xmlns="" id="{2DEEDA16-434F-41B9-BDA5-ADA592A8062F}"/>
              </a:ext>
            </a:extLst>
          </p:cNvPr>
          <p:cNvSpPr>
            <a:spLocks noGrp="1"/>
          </p:cNvSpPr>
          <p:nvPr>
            <p:ph idx="1"/>
          </p:nvPr>
        </p:nvSpPr>
        <p:spPr/>
        <p:txBody>
          <a:bodyPr>
            <a:normAutofit fontScale="92500" lnSpcReduction="20000"/>
          </a:bodyPr>
          <a:lstStyle/>
          <a:p>
            <a:r>
              <a:rPr lang="en-US" sz="3600" dirty="0"/>
              <a:t>Participants will gain knowledge on the following through participation in this presentation</a:t>
            </a:r>
          </a:p>
          <a:p>
            <a:pPr lvl="1"/>
            <a:r>
              <a:rPr lang="en-US" sz="3600" dirty="0"/>
              <a:t>The signs and symptoms of early childhood exposure to domestic violence</a:t>
            </a:r>
          </a:p>
          <a:p>
            <a:pPr lvl="1"/>
            <a:r>
              <a:rPr lang="en-US" sz="3600" dirty="0"/>
              <a:t>Strategies for assessment in early childhood</a:t>
            </a:r>
          </a:p>
          <a:p>
            <a:pPr lvl="1"/>
            <a:r>
              <a:rPr lang="en-US" sz="3600" dirty="0"/>
              <a:t>Mental health intervention strategies for working with young children who have been exposed to domestic violence</a:t>
            </a:r>
          </a:p>
        </p:txBody>
      </p:sp>
    </p:spTree>
    <p:extLst>
      <p:ext uri="{BB962C8B-B14F-4D97-AF65-F5344CB8AC3E}">
        <p14:creationId xmlns:p14="http://schemas.microsoft.com/office/powerpoint/2010/main" val="27182791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2"/>
          <p:cNvSpPr>
            <a:spLocks noGrp="1" noChangeArrowheads="1"/>
          </p:cNvSpPr>
          <p:nvPr>
            <p:ph type="title"/>
          </p:nvPr>
        </p:nvSpPr>
        <p:spPr/>
        <p:txBody>
          <a:bodyPr>
            <a:noAutofit/>
          </a:bodyPr>
          <a:lstStyle/>
          <a:p>
            <a:pPr eaLnBrk="1" hangingPunct="1"/>
            <a:r>
              <a:rPr lang="en-US" dirty="0"/>
              <a:t>What Children Learn in </a:t>
            </a:r>
            <a:br>
              <a:rPr lang="en-US" dirty="0"/>
            </a:br>
            <a:r>
              <a:rPr lang="en-US" dirty="0"/>
              <a:t>Play Therapy</a:t>
            </a:r>
          </a:p>
        </p:txBody>
      </p:sp>
      <p:sp>
        <p:nvSpPr>
          <p:cNvPr id="70658" name="Rectangle 3"/>
          <p:cNvSpPr>
            <a:spLocks noGrp="1" noChangeArrowheads="1"/>
          </p:cNvSpPr>
          <p:nvPr>
            <p:ph idx="1"/>
          </p:nvPr>
        </p:nvSpPr>
        <p:spPr>
          <a:xfrm>
            <a:off x="349463" y="2219911"/>
            <a:ext cx="10972800" cy="4638089"/>
          </a:xfrm>
        </p:spPr>
        <p:txBody>
          <a:bodyPr/>
          <a:lstStyle/>
          <a:p>
            <a:pPr eaLnBrk="1" hangingPunct="1"/>
            <a:r>
              <a:rPr lang="en-US" dirty="0"/>
              <a:t>To have self-control </a:t>
            </a:r>
          </a:p>
          <a:p>
            <a:pPr eaLnBrk="1" hangingPunct="1"/>
            <a:r>
              <a:rPr lang="en-US" dirty="0"/>
              <a:t>To respect themselves</a:t>
            </a:r>
          </a:p>
          <a:p>
            <a:pPr eaLnBrk="1" hangingPunct="1"/>
            <a:r>
              <a:rPr lang="en-US" dirty="0"/>
              <a:t>To accept their feelings </a:t>
            </a:r>
          </a:p>
          <a:p>
            <a:pPr eaLnBrk="1" hangingPunct="1"/>
            <a:r>
              <a:rPr lang="en-US" dirty="0"/>
              <a:t>To assume responsibility for self</a:t>
            </a:r>
          </a:p>
          <a:p>
            <a:pPr eaLnBrk="1" hangingPunct="1"/>
            <a:r>
              <a:rPr lang="en-US" dirty="0"/>
              <a:t>To be creative and resourceful in confronting problems</a:t>
            </a:r>
          </a:p>
          <a:p>
            <a:pPr eaLnBrk="1" hangingPunct="1"/>
            <a:r>
              <a:rPr lang="en-US" dirty="0"/>
              <a:t>To make choices</a:t>
            </a:r>
          </a:p>
        </p:txBody>
      </p:sp>
    </p:spTree>
    <p:extLst>
      <p:ext uri="{BB962C8B-B14F-4D97-AF65-F5344CB8AC3E}">
        <p14:creationId xmlns:p14="http://schemas.microsoft.com/office/powerpoint/2010/main" val="1849356670"/>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321" y="753228"/>
            <a:ext cx="9806129" cy="1168814"/>
          </a:xfrm>
        </p:spPr>
        <p:txBody>
          <a:bodyPr>
            <a:normAutofit fontScale="90000"/>
          </a:bodyPr>
          <a:lstStyle/>
          <a:p>
            <a:r>
              <a:rPr lang="en-US" dirty="0"/>
              <a:t>Filial </a:t>
            </a:r>
            <a:r>
              <a:rPr lang="en-US" dirty="0" smtClean="0"/>
              <a:t>Therapy/Child-Parent Relationship Training </a:t>
            </a:r>
            <a:r>
              <a:rPr lang="en-US" sz="1400" dirty="0" smtClean="0"/>
              <a:t/>
            </a:r>
            <a:br>
              <a:rPr lang="en-US" sz="1400" dirty="0" smtClean="0"/>
            </a:br>
            <a:endParaRPr lang="en-US" sz="1400" dirty="0"/>
          </a:p>
        </p:txBody>
      </p:sp>
      <p:sp>
        <p:nvSpPr>
          <p:cNvPr id="3" name="Content Placeholder 2"/>
          <p:cNvSpPr>
            <a:spLocks noGrp="1"/>
          </p:cNvSpPr>
          <p:nvPr>
            <p:ph idx="1"/>
          </p:nvPr>
        </p:nvSpPr>
        <p:spPr>
          <a:xfrm>
            <a:off x="367253" y="2279625"/>
            <a:ext cx="10589098" cy="4329758"/>
          </a:xfrm>
        </p:spPr>
        <p:txBody>
          <a:bodyPr>
            <a:normAutofit lnSpcReduction="10000"/>
          </a:bodyPr>
          <a:lstStyle/>
          <a:p>
            <a:pPr marL="342900" lvl="1">
              <a:buClr>
                <a:schemeClr val="accent1"/>
              </a:buClr>
            </a:pPr>
            <a:r>
              <a:rPr lang="en-US" sz="2400" dirty="0"/>
              <a:t>“The overall aim of CPRT is to enhance and strengthen the parent-child relationship through improved family interactions and problem-solving strategies and through increased feelings of familial affection, warmth, and trust.”</a:t>
            </a:r>
          </a:p>
          <a:p>
            <a:pPr marL="342900" lvl="1">
              <a:buClr>
                <a:schemeClr val="accent1"/>
              </a:buClr>
            </a:pPr>
            <a:r>
              <a:rPr lang="en-US" sz="2400" dirty="0" smtClean="0"/>
              <a:t>Parents </a:t>
            </a:r>
            <a:r>
              <a:rPr lang="en-US" sz="2400" dirty="0"/>
              <a:t>are taught basic child-centered play therapy principles and skills, including reflective listening, recognizing and responding to children’s feelings, therapeutic limit setting, building children’s self-esteem, and structuring required weekly play sessions with their </a:t>
            </a:r>
            <a:r>
              <a:rPr lang="en-US" sz="2400" dirty="0" smtClean="0"/>
              <a:t>children.</a:t>
            </a:r>
          </a:p>
          <a:p>
            <a:pPr marL="342900" lvl="1">
              <a:buClr>
                <a:schemeClr val="accent1"/>
              </a:buClr>
            </a:pPr>
            <a:r>
              <a:rPr lang="en-US" sz="2400" dirty="0" smtClean="0"/>
              <a:t>Parents </a:t>
            </a:r>
            <a:r>
              <a:rPr lang="en-US" sz="2400" dirty="0"/>
              <a:t>learn how to create a nonjudgmental, understanding, and accepting environment that enhances the parent-child relationship, thus facilitating personal growth and change for both child and </a:t>
            </a:r>
            <a:r>
              <a:rPr lang="en-US" sz="2400" dirty="0" smtClean="0"/>
              <a:t>parent.</a:t>
            </a:r>
          </a:p>
          <a:p>
            <a:pPr marL="114300" lvl="1" indent="0" algn="r">
              <a:buClr>
                <a:schemeClr val="accent1"/>
              </a:buClr>
              <a:buNone/>
            </a:pPr>
            <a:endParaRPr lang="en-US" sz="1400" dirty="0" smtClean="0"/>
          </a:p>
          <a:p>
            <a:pPr marL="114300" lvl="1" indent="0" algn="r">
              <a:buClr>
                <a:schemeClr val="accent1"/>
              </a:buClr>
              <a:buNone/>
            </a:pPr>
            <a:r>
              <a:rPr lang="en-US" sz="1400" dirty="0" smtClean="0"/>
              <a:t>(</a:t>
            </a:r>
            <a:r>
              <a:rPr lang="en-US" sz="1400" dirty="0" err="1"/>
              <a:t>Landreth</a:t>
            </a:r>
            <a:r>
              <a:rPr lang="en-US" sz="1400" dirty="0"/>
              <a:t> &amp; Bratton, 2006, p. 11)</a:t>
            </a:r>
            <a:endParaRPr lang="en-US" sz="1400" dirty="0" smtClean="0"/>
          </a:p>
          <a:p>
            <a:pPr marL="342900" lvl="1">
              <a:buClr>
                <a:schemeClr val="accent1"/>
              </a:buClr>
            </a:pPr>
            <a:endParaRPr lang="en-US" dirty="0"/>
          </a:p>
          <a:p>
            <a:endParaRPr lang="en-US" dirty="0"/>
          </a:p>
        </p:txBody>
      </p:sp>
    </p:spTree>
    <p:extLst>
      <p:ext uri="{BB962C8B-B14F-4D97-AF65-F5344CB8AC3E}">
        <p14:creationId xmlns:p14="http://schemas.microsoft.com/office/powerpoint/2010/main" val="24676776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Cultural Considerations </a:t>
            </a:r>
            <a:endParaRPr lang="en-US" dirty="0"/>
          </a:p>
        </p:txBody>
      </p:sp>
      <p:sp>
        <p:nvSpPr>
          <p:cNvPr id="3" name="Content Placeholder 2"/>
          <p:cNvSpPr>
            <a:spLocks noGrp="1"/>
          </p:cNvSpPr>
          <p:nvPr>
            <p:ph sz="quarter" idx="1"/>
          </p:nvPr>
        </p:nvSpPr>
        <p:spPr>
          <a:xfrm>
            <a:off x="642815" y="2099163"/>
            <a:ext cx="10515600" cy="4758837"/>
          </a:xfrm>
        </p:spPr>
        <p:txBody>
          <a:bodyPr>
            <a:normAutofit fontScale="62500" lnSpcReduction="20000"/>
          </a:bodyPr>
          <a:lstStyle/>
          <a:p>
            <a:r>
              <a:rPr lang="en-US" sz="5100" dirty="0"/>
              <a:t> </a:t>
            </a:r>
            <a:r>
              <a:rPr lang="en-US" sz="5100" dirty="0" smtClean="0"/>
              <a:t>Symptom Expression</a:t>
            </a:r>
          </a:p>
          <a:p>
            <a:r>
              <a:rPr lang="en-US" sz="5100" dirty="0" smtClean="0"/>
              <a:t>Sensitivity to parent’s culture </a:t>
            </a:r>
            <a:r>
              <a:rPr lang="en-US" sz="5100" dirty="0"/>
              <a:t>and cultural practices </a:t>
            </a:r>
            <a:endParaRPr lang="en-US" sz="5100" dirty="0" smtClean="0"/>
          </a:p>
          <a:p>
            <a:r>
              <a:rPr lang="en-US" sz="5100" dirty="0" smtClean="0"/>
              <a:t>Social norms</a:t>
            </a:r>
          </a:p>
          <a:p>
            <a:r>
              <a:rPr lang="en-US" sz="5100" dirty="0"/>
              <a:t>F</a:t>
            </a:r>
            <a:r>
              <a:rPr lang="en-US" sz="5100" dirty="0" smtClean="0"/>
              <a:t>amily </a:t>
            </a:r>
            <a:r>
              <a:rPr lang="en-US" sz="5100" dirty="0"/>
              <a:t>structures </a:t>
            </a:r>
            <a:r>
              <a:rPr lang="en-US" sz="5100" dirty="0" smtClean="0"/>
              <a:t> </a:t>
            </a:r>
          </a:p>
          <a:p>
            <a:r>
              <a:rPr lang="en-US" sz="5100" dirty="0" smtClean="0"/>
              <a:t>Need </a:t>
            </a:r>
            <a:r>
              <a:rPr lang="en-US" sz="5100" dirty="0"/>
              <a:t>to be careful not to </a:t>
            </a:r>
            <a:r>
              <a:rPr lang="en-US" sz="5100" dirty="0" smtClean="0"/>
              <a:t>stereotype</a:t>
            </a:r>
          </a:p>
          <a:p>
            <a:r>
              <a:rPr lang="en-US" altLang="en-US" sz="5100" dirty="0" smtClean="0"/>
              <a:t>Minority </a:t>
            </a:r>
            <a:r>
              <a:rPr lang="en-US" altLang="en-US" sz="5100" dirty="0"/>
              <a:t>group members often mistrust of health care </a:t>
            </a:r>
            <a:r>
              <a:rPr lang="en-US" altLang="en-US" sz="5100" dirty="0" smtClean="0"/>
              <a:t>professionals</a:t>
            </a:r>
          </a:p>
          <a:p>
            <a:r>
              <a:rPr lang="en-US" sz="5100" dirty="0"/>
              <a:t>Language </a:t>
            </a:r>
            <a:endParaRPr lang="en-US" sz="5100" dirty="0" smtClean="0"/>
          </a:p>
          <a:p>
            <a:r>
              <a:rPr lang="en-US" altLang="en-US" sz="5100" dirty="0" smtClean="0"/>
              <a:t>Other cultural factors </a:t>
            </a:r>
            <a:endParaRPr lang="en-US" dirty="0" smtClean="0"/>
          </a:p>
          <a:p>
            <a:pPr marL="0" indent="0" algn="r">
              <a:buNone/>
            </a:pPr>
            <a:r>
              <a:rPr lang="en-US" sz="2900" dirty="0" smtClean="0"/>
              <a:t>(</a:t>
            </a:r>
            <a:r>
              <a:rPr lang="en-US" sz="2900" dirty="0"/>
              <a:t>Garza &amp; Bratton, 2005)</a:t>
            </a:r>
          </a:p>
          <a:p>
            <a:endParaRPr lang="en-US" dirty="0"/>
          </a:p>
        </p:txBody>
      </p:sp>
    </p:spTree>
    <p:extLst>
      <p:ext uri="{BB962C8B-B14F-4D97-AF65-F5344CB8AC3E}">
        <p14:creationId xmlns:p14="http://schemas.microsoft.com/office/powerpoint/2010/main" val="212050680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Considerations for Other Professionals </a:t>
            </a:r>
            <a:endParaRPr lang="en-US" dirty="0"/>
          </a:p>
        </p:txBody>
      </p:sp>
      <p:sp>
        <p:nvSpPr>
          <p:cNvPr id="3" name="Content Placeholder 2"/>
          <p:cNvSpPr>
            <a:spLocks noGrp="1"/>
          </p:cNvSpPr>
          <p:nvPr>
            <p:ph idx="1"/>
          </p:nvPr>
        </p:nvSpPr>
        <p:spPr/>
        <p:txBody>
          <a:bodyPr>
            <a:normAutofit/>
          </a:bodyPr>
          <a:lstStyle/>
          <a:p>
            <a:r>
              <a:rPr lang="en-US" sz="2800" dirty="0"/>
              <a:t>Early child care settings</a:t>
            </a:r>
          </a:p>
          <a:p>
            <a:r>
              <a:rPr lang="en-US" sz="2800" dirty="0" smtClean="0"/>
              <a:t>Pediatric </a:t>
            </a:r>
            <a:r>
              <a:rPr lang="en-US" sz="2800" dirty="0"/>
              <a:t>and family practice </a:t>
            </a:r>
            <a:r>
              <a:rPr lang="en-US" sz="2800" dirty="0" smtClean="0"/>
              <a:t>settings</a:t>
            </a:r>
          </a:p>
          <a:p>
            <a:r>
              <a:rPr lang="en-US" sz="2800" dirty="0"/>
              <a:t>Law enforcement personnel </a:t>
            </a:r>
          </a:p>
          <a:p>
            <a:r>
              <a:rPr lang="en-US" sz="2800" dirty="0" smtClean="0"/>
              <a:t>Judicial </a:t>
            </a:r>
            <a:r>
              <a:rPr lang="en-US" sz="2800" dirty="0"/>
              <a:t>system   </a:t>
            </a:r>
            <a:endParaRPr lang="en-US" sz="2800" dirty="0" smtClean="0"/>
          </a:p>
          <a:p>
            <a:r>
              <a:rPr lang="en-US" sz="2800" dirty="0"/>
              <a:t>Community representatives</a:t>
            </a:r>
          </a:p>
          <a:p>
            <a:pPr marL="0" indent="0">
              <a:buNone/>
            </a:pPr>
            <a:endParaRPr lang="en-US" sz="2800" dirty="0"/>
          </a:p>
          <a:p>
            <a:endParaRPr lang="en-US" sz="2800" dirty="0" smtClean="0"/>
          </a:p>
          <a:p>
            <a:endParaRPr lang="en-US" dirty="0"/>
          </a:p>
        </p:txBody>
      </p:sp>
    </p:spTree>
    <p:extLst>
      <p:ext uri="{BB962C8B-B14F-4D97-AF65-F5344CB8AC3E}">
        <p14:creationId xmlns:p14="http://schemas.microsoft.com/office/powerpoint/2010/main" val="22543121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a:t>Strategies for Responding to Domestic Violence in Early Childhood </a:t>
            </a:r>
            <a:r>
              <a:rPr lang="en-US" dirty="0"/>
              <a:t/>
            </a:r>
            <a:br>
              <a:rPr lang="en-US" dirty="0"/>
            </a:br>
            <a:endParaRPr lang="en-US" dirty="0"/>
          </a:p>
        </p:txBody>
      </p:sp>
      <p:sp>
        <p:nvSpPr>
          <p:cNvPr id="3" name="Content Placeholder 2"/>
          <p:cNvSpPr>
            <a:spLocks noGrp="1"/>
          </p:cNvSpPr>
          <p:nvPr>
            <p:ph idx="1"/>
          </p:nvPr>
        </p:nvSpPr>
        <p:spPr/>
        <p:txBody>
          <a:bodyPr/>
          <a:lstStyle/>
          <a:p>
            <a:r>
              <a:rPr lang="en-US" dirty="0"/>
              <a:t>Know yourself </a:t>
            </a:r>
            <a:endParaRPr lang="en-US" dirty="0" smtClean="0"/>
          </a:p>
          <a:p>
            <a:r>
              <a:rPr lang="en-US" dirty="0"/>
              <a:t>Know the </a:t>
            </a:r>
            <a:r>
              <a:rPr lang="en-US" dirty="0" smtClean="0"/>
              <a:t>facts</a:t>
            </a:r>
          </a:p>
          <a:p>
            <a:r>
              <a:rPr lang="en-US" dirty="0"/>
              <a:t>Focus on the </a:t>
            </a:r>
            <a:r>
              <a:rPr lang="en-US" dirty="0" smtClean="0"/>
              <a:t>child</a:t>
            </a:r>
          </a:p>
          <a:p>
            <a:r>
              <a:rPr lang="en-US" dirty="0"/>
              <a:t>Create an atmosphere of safety and trust </a:t>
            </a:r>
            <a:r>
              <a:rPr lang="en-US" dirty="0" smtClean="0"/>
              <a:t>  </a:t>
            </a:r>
          </a:p>
          <a:p>
            <a:r>
              <a:rPr lang="en-US" dirty="0"/>
              <a:t>Provide resources to parents </a:t>
            </a:r>
            <a:endParaRPr lang="en-US" dirty="0" smtClean="0"/>
          </a:p>
          <a:p>
            <a:r>
              <a:rPr lang="en-US" dirty="0"/>
              <a:t>Collaborate </a:t>
            </a:r>
            <a:endParaRPr lang="en-US" dirty="0" smtClean="0"/>
          </a:p>
          <a:p>
            <a:r>
              <a:rPr lang="en-US" dirty="0" smtClean="0"/>
              <a:t>Self-care </a:t>
            </a:r>
            <a:endParaRPr lang="en-US" dirty="0"/>
          </a:p>
        </p:txBody>
      </p:sp>
    </p:spTree>
    <p:extLst>
      <p:ext uri="{BB962C8B-B14F-4D97-AF65-F5344CB8AC3E}">
        <p14:creationId xmlns:p14="http://schemas.microsoft.com/office/powerpoint/2010/main" val="40910958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Final Thoughts </a:t>
            </a:r>
            <a:endParaRPr lang="en-US" dirty="0"/>
          </a:p>
        </p:txBody>
      </p:sp>
      <p:sp>
        <p:nvSpPr>
          <p:cNvPr id="3" name="Content Placeholder 2"/>
          <p:cNvSpPr>
            <a:spLocks noGrp="1"/>
          </p:cNvSpPr>
          <p:nvPr>
            <p:ph idx="1"/>
          </p:nvPr>
        </p:nvSpPr>
        <p:spPr/>
        <p:txBody>
          <a:bodyPr>
            <a:noAutofit/>
          </a:bodyPr>
          <a:lstStyle/>
          <a:p>
            <a:r>
              <a:rPr lang="en-US" dirty="0" smtClean="0"/>
              <a:t>Begin with a thorough trauma assessment</a:t>
            </a:r>
          </a:p>
          <a:p>
            <a:r>
              <a:rPr lang="en-US" dirty="0" smtClean="0"/>
              <a:t>Look </a:t>
            </a:r>
            <a:r>
              <a:rPr lang="en-US" dirty="0"/>
              <a:t>for how a child's problems are </a:t>
            </a:r>
            <a:r>
              <a:rPr lang="en-US" dirty="0" smtClean="0"/>
              <a:t>manifested</a:t>
            </a:r>
          </a:p>
          <a:p>
            <a:r>
              <a:rPr lang="en-US" dirty="0"/>
              <a:t>Timing is </a:t>
            </a:r>
            <a:r>
              <a:rPr lang="en-US" dirty="0" smtClean="0"/>
              <a:t>important</a:t>
            </a:r>
          </a:p>
          <a:p>
            <a:r>
              <a:rPr lang="en-US" dirty="0"/>
              <a:t>Think </a:t>
            </a:r>
            <a:r>
              <a:rPr lang="en-US" dirty="0" smtClean="0"/>
              <a:t>developmentally</a:t>
            </a:r>
          </a:p>
          <a:p>
            <a:r>
              <a:rPr lang="en-US" dirty="0" smtClean="0"/>
              <a:t>Consider Culture </a:t>
            </a:r>
          </a:p>
          <a:p>
            <a:r>
              <a:rPr lang="en-US" dirty="0" smtClean="0"/>
              <a:t>Build trust </a:t>
            </a:r>
          </a:p>
          <a:p>
            <a:r>
              <a:rPr lang="en-US" dirty="0"/>
              <a:t>Use collaborative </a:t>
            </a:r>
            <a:r>
              <a:rPr lang="en-US" dirty="0" smtClean="0"/>
              <a:t>approaches</a:t>
            </a:r>
          </a:p>
          <a:p>
            <a:r>
              <a:rPr lang="en-US" dirty="0" smtClean="0"/>
              <a:t>Raise </a:t>
            </a:r>
            <a:r>
              <a:rPr lang="en-US" dirty="0"/>
              <a:t>Community Awareness About Violence</a:t>
            </a:r>
          </a:p>
        </p:txBody>
      </p:sp>
    </p:spTree>
    <p:extLst>
      <p:ext uri="{BB962C8B-B14F-4D97-AF65-F5344CB8AC3E}">
        <p14:creationId xmlns:p14="http://schemas.microsoft.com/office/powerpoint/2010/main" val="14643077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 would you do?</a:t>
            </a:r>
            <a:endParaRPr lang="en-US" dirty="0"/>
          </a:p>
        </p:txBody>
      </p:sp>
      <p:sp>
        <p:nvSpPr>
          <p:cNvPr id="3" name="Content Placeholder 2"/>
          <p:cNvSpPr>
            <a:spLocks noGrp="1"/>
          </p:cNvSpPr>
          <p:nvPr>
            <p:ph idx="1"/>
          </p:nvPr>
        </p:nvSpPr>
        <p:spPr/>
        <p:txBody>
          <a:bodyPr/>
          <a:lstStyle/>
          <a:p>
            <a:pPr marL="0" indent="0">
              <a:buNone/>
            </a:pPr>
            <a:r>
              <a:rPr lang="en-US" dirty="0" smtClean="0"/>
              <a:t>Mary is </a:t>
            </a:r>
            <a:r>
              <a:rPr lang="en-US" dirty="0"/>
              <a:t>a single parent with a </a:t>
            </a:r>
            <a:r>
              <a:rPr lang="en-US" dirty="0" smtClean="0"/>
              <a:t>4-</a:t>
            </a:r>
            <a:r>
              <a:rPr lang="en-US" dirty="0"/>
              <a:t>year-old son, </a:t>
            </a:r>
            <a:r>
              <a:rPr lang="en-US" dirty="0" smtClean="0"/>
              <a:t>David. </a:t>
            </a:r>
            <a:r>
              <a:rPr lang="en-US" dirty="0" err="1" smtClean="0"/>
              <a:t>Mary’sboyfriend</a:t>
            </a:r>
            <a:r>
              <a:rPr lang="en-US" dirty="0"/>
              <a:t>, James, is </a:t>
            </a:r>
            <a:r>
              <a:rPr lang="en-US" dirty="0" smtClean="0"/>
              <a:t>David’s father</a:t>
            </a:r>
            <a:r>
              <a:rPr lang="en-US" dirty="0"/>
              <a:t>. </a:t>
            </a:r>
            <a:r>
              <a:rPr lang="en-US" dirty="0" smtClean="0"/>
              <a:t>Mary has told you that </a:t>
            </a:r>
            <a:r>
              <a:rPr lang="en-US" dirty="0"/>
              <a:t>the couple separated due to domestic violence. Although she has a restraining order, James continues to come to </a:t>
            </a:r>
            <a:r>
              <a:rPr lang="en-US" dirty="0" smtClean="0"/>
              <a:t>Mary’s home </a:t>
            </a:r>
            <a:r>
              <a:rPr lang="en-US" dirty="0"/>
              <a:t>and make threats to coerce </a:t>
            </a:r>
            <a:r>
              <a:rPr lang="en-US" dirty="0" smtClean="0"/>
              <a:t>Mary to </a:t>
            </a:r>
            <a:r>
              <a:rPr lang="en-US" dirty="0"/>
              <a:t>allow him to return home. </a:t>
            </a:r>
            <a:r>
              <a:rPr lang="en-US" dirty="0" smtClean="0"/>
              <a:t>At preschool, David has </a:t>
            </a:r>
            <a:r>
              <a:rPr lang="en-US" dirty="0"/>
              <a:t>gradually become more withdrawn. He shows little interest in playing with the other children, and his appetite has become increasingly poor. </a:t>
            </a:r>
          </a:p>
          <a:p>
            <a:endParaRPr lang="en-US" dirty="0"/>
          </a:p>
        </p:txBody>
      </p:sp>
    </p:spTree>
    <p:extLst>
      <p:ext uri="{BB962C8B-B14F-4D97-AF65-F5344CB8AC3E}">
        <p14:creationId xmlns:p14="http://schemas.microsoft.com/office/powerpoint/2010/main" val="38317499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7AC54A6-2A49-4C41-BD7A-99B85A001A09}"/>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xmlns="" id="{DBA54AD6-CAC3-4744-8862-6087EFEAE04A}"/>
              </a:ext>
            </a:extLst>
          </p:cNvPr>
          <p:cNvSpPr>
            <a:spLocks noGrp="1"/>
          </p:cNvSpPr>
          <p:nvPr>
            <p:ph idx="1"/>
          </p:nvPr>
        </p:nvSpPr>
        <p:spPr>
          <a:xfrm>
            <a:off x="680321" y="1992924"/>
            <a:ext cx="9772756" cy="4865076"/>
          </a:xfrm>
        </p:spPr>
        <p:txBody>
          <a:bodyPr>
            <a:normAutofit fontScale="55000" lnSpcReduction="20000"/>
          </a:bodyPr>
          <a:lstStyle/>
          <a:p>
            <a:r>
              <a:rPr lang="en-US" dirty="0"/>
              <a:t>Chan, K. (2011). Children exposed to child maltreatment and intimate partner violence: A study of co-occurrence among Hong Kong Chinese families. </a:t>
            </a:r>
            <a:r>
              <a:rPr lang="en-US" i="1" dirty="0"/>
              <a:t>Child Abuse &amp; Neglect</a:t>
            </a:r>
            <a:r>
              <a:rPr lang="en-US" dirty="0"/>
              <a:t>, </a:t>
            </a:r>
            <a:r>
              <a:rPr lang="en-US" i="1" dirty="0"/>
              <a:t>35</a:t>
            </a:r>
            <a:r>
              <a:rPr lang="en-US" dirty="0"/>
              <a:t>(7), 532-542</a:t>
            </a:r>
            <a:r>
              <a:rPr lang="en-US" dirty="0" smtClean="0"/>
              <a:t>.</a:t>
            </a:r>
            <a:r>
              <a:rPr lang="en-US" dirty="0"/>
              <a:t> </a:t>
            </a:r>
          </a:p>
          <a:p>
            <a:r>
              <a:rPr lang="en-US" dirty="0"/>
              <a:t>Cohen, J., </a:t>
            </a:r>
            <a:r>
              <a:rPr lang="en-US" dirty="0" err="1"/>
              <a:t>Mannarino</a:t>
            </a:r>
            <a:r>
              <a:rPr lang="en-US" dirty="0"/>
              <a:t>, A., &amp; </a:t>
            </a:r>
            <a:r>
              <a:rPr lang="en-US" dirty="0" err="1"/>
              <a:t>Iyengar</a:t>
            </a:r>
            <a:r>
              <a:rPr lang="en-US" dirty="0"/>
              <a:t>, S. (2011). Community treatment of posttraumatic stress disorder for children exposed to intimate partner violence: a randomized controlled trial. </a:t>
            </a:r>
            <a:r>
              <a:rPr lang="en-US" i="1" dirty="0"/>
              <a:t>Archives of Pediatrics &amp; Adolescent Medicine</a:t>
            </a:r>
            <a:r>
              <a:rPr lang="en-US" dirty="0"/>
              <a:t>, </a:t>
            </a:r>
            <a:r>
              <a:rPr lang="en-US" i="1" dirty="0"/>
              <a:t>165</a:t>
            </a:r>
            <a:r>
              <a:rPr lang="en-US" dirty="0"/>
              <a:t>(1), 16-21. doi:10.1001/archpediatrics.</a:t>
            </a:r>
            <a:r>
              <a:rPr lang="en-US" dirty="0" smtClean="0"/>
              <a:t>2010.247</a:t>
            </a:r>
          </a:p>
          <a:p>
            <a:r>
              <a:rPr lang="en-US" dirty="0" smtClean="0"/>
              <a:t>Baker</a:t>
            </a:r>
            <a:r>
              <a:rPr lang="en-US" dirty="0"/>
              <a:t>, L., &amp; Cunningham, A. (2009). Inter-parental violence: The </a:t>
            </a:r>
            <a:r>
              <a:rPr lang="en-US" dirty="0" err="1"/>
              <a:t>pre-schooler’s</a:t>
            </a:r>
            <a:r>
              <a:rPr lang="en-US" dirty="0"/>
              <a:t> perspective and the educator’s role. </a:t>
            </a:r>
            <a:r>
              <a:rPr lang="en-US" i="1" dirty="0"/>
              <a:t>Early Childhood Education Journal, 37</a:t>
            </a:r>
            <a:r>
              <a:rPr lang="en-US" dirty="0"/>
              <a:t>, 199-207. </a:t>
            </a:r>
            <a:r>
              <a:rPr lang="en-US" dirty="0" err="1"/>
              <a:t>doi</a:t>
            </a:r>
            <a:r>
              <a:rPr lang="en-US" dirty="0"/>
              <a:t>: 10.1007/s10643-009-0342-z</a:t>
            </a:r>
          </a:p>
          <a:p>
            <a:r>
              <a:rPr lang="en-US" dirty="0" err="1"/>
              <a:t>Gewirtz</a:t>
            </a:r>
            <a:r>
              <a:rPr lang="en-US" dirty="0"/>
              <a:t>, A. H. &amp; </a:t>
            </a:r>
            <a:r>
              <a:rPr lang="en-US" dirty="0" err="1"/>
              <a:t>Edleson</a:t>
            </a:r>
            <a:r>
              <a:rPr lang="en-US" dirty="0"/>
              <a:t>, J. L. (2007). Young children’s exposure to intimate partner violence: Towards a developmental risk and resilience framework for research and intervention. </a:t>
            </a:r>
            <a:r>
              <a:rPr lang="en-US" i="1" dirty="0"/>
              <a:t>Journal of Family Violence, 22</a:t>
            </a:r>
            <a:r>
              <a:rPr lang="en-US" dirty="0"/>
              <a:t>, 151-163. </a:t>
            </a:r>
            <a:r>
              <a:rPr lang="en-US" dirty="0" err="1"/>
              <a:t>doi</a:t>
            </a:r>
            <a:r>
              <a:rPr lang="en-US" dirty="0"/>
              <a:t>: 10.1007/s10896-007-9065-3.</a:t>
            </a:r>
          </a:p>
          <a:p>
            <a:r>
              <a:rPr lang="en-US" dirty="0"/>
              <a:t>Graham, A. M., Kim, H. K., &amp; Fisher, P. A. (2012). Partner aggression in high-risk families from birth to age 3 years: Associations with harsh parenting and child adjustment. </a:t>
            </a:r>
            <a:r>
              <a:rPr lang="en-US" i="1" dirty="0"/>
              <a:t>Journal of Family Psychology, 26(1</a:t>
            </a:r>
            <a:r>
              <a:rPr lang="en-US" dirty="0"/>
              <a:t>), 105-114. </a:t>
            </a:r>
            <a:r>
              <a:rPr lang="en-US" dirty="0" err="1"/>
              <a:t>doi</a:t>
            </a:r>
            <a:r>
              <a:rPr lang="en-US" dirty="0"/>
              <a:t>: 10.1037/a0026722</a:t>
            </a:r>
            <a:r>
              <a:rPr lang="en-US" dirty="0" smtClean="0"/>
              <a:t>.</a:t>
            </a:r>
          </a:p>
          <a:p>
            <a:r>
              <a:rPr lang="en-US" dirty="0"/>
              <a:t>Herman-Smith, R. (2013). Intimate partner violence exposure in </a:t>
            </a:r>
            <a:r>
              <a:rPr lang="en-US" dirty="0" smtClean="0"/>
              <a:t>early childhood</a:t>
            </a:r>
            <a:r>
              <a:rPr lang="en-US" dirty="0"/>
              <a:t>: an </a:t>
            </a:r>
            <a:r>
              <a:rPr lang="en-US" dirty="0" err="1"/>
              <a:t>ecobiodevelopmental</a:t>
            </a:r>
            <a:r>
              <a:rPr lang="en-US" dirty="0"/>
              <a:t> perspective. </a:t>
            </a:r>
            <a:r>
              <a:rPr lang="en-US" i="1" dirty="0"/>
              <a:t>Health and </a:t>
            </a:r>
            <a:r>
              <a:rPr lang="en-US" i="1" dirty="0" smtClean="0"/>
              <a:t>Social Work</a:t>
            </a:r>
            <a:r>
              <a:rPr lang="en-US" i="1" dirty="0"/>
              <a:t>, 38</a:t>
            </a:r>
            <a:r>
              <a:rPr lang="en-US" dirty="0"/>
              <a:t>(4), 231–239</a:t>
            </a:r>
            <a:r>
              <a:rPr lang="en-US" dirty="0" smtClean="0"/>
              <a:t>.</a:t>
            </a:r>
            <a:endParaRPr lang="en-US" dirty="0"/>
          </a:p>
          <a:p>
            <a:r>
              <a:rPr lang="en-US" dirty="0"/>
              <a:t>Lieberman, A. F., &amp; Knorr, K. (2007). The impact of trauma: A developmental framework for infancy and early childhood. </a:t>
            </a:r>
            <a:r>
              <a:rPr lang="en-US" i="1" dirty="0"/>
              <a:t>Psychiatric Annals, 37(6</a:t>
            </a:r>
            <a:r>
              <a:rPr lang="en-US" dirty="0"/>
              <a:t>), 416-422.</a:t>
            </a:r>
          </a:p>
          <a:p>
            <a:r>
              <a:rPr lang="en-US" dirty="0"/>
              <a:t>McDonald, R., </a:t>
            </a:r>
            <a:r>
              <a:rPr lang="en-US" dirty="0" err="1"/>
              <a:t>Jouriles</a:t>
            </a:r>
            <a:r>
              <a:rPr lang="en-US" dirty="0"/>
              <a:t>, E. N., Rosenfeld, D., Briggs-Gowan, M. J., &amp; Carter, A. S. (2007). Violence toward a family member, angry adult conflict, and child adjustment difficulties: Relations in families with 1-to-3-year-old children. </a:t>
            </a:r>
            <a:r>
              <a:rPr lang="en-US" i="1" dirty="0"/>
              <a:t>Journal of Family Psychology, 21(2</a:t>
            </a:r>
            <a:r>
              <a:rPr lang="en-US" dirty="0"/>
              <a:t>), 176-184. </a:t>
            </a:r>
            <a:r>
              <a:rPr lang="en-US" dirty="0" err="1"/>
              <a:t>doi</a:t>
            </a:r>
            <a:r>
              <a:rPr lang="en-US" dirty="0"/>
              <a:t>: 10.1037/0893-</a:t>
            </a:r>
            <a:r>
              <a:rPr lang="en-US" dirty="0" smtClean="0"/>
              <a:t>3200.21.2.176</a:t>
            </a:r>
          </a:p>
          <a:p>
            <a:r>
              <a:rPr lang="en-US" dirty="0" err="1"/>
              <a:t>Overbeek</a:t>
            </a:r>
            <a:r>
              <a:rPr lang="en-US" dirty="0"/>
              <a:t>, M. M., De </a:t>
            </a:r>
            <a:r>
              <a:rPr lang="en-US" dirty="0" err="1"/>
              <a:t>Schipper</a:t>
            </a:r>
            <a:r>
              <a:rPr lang="en-US" dirty="0"/>
              <a:t>, J. C., </a:t>
            </a:r>
            <a:r>
              <a:rPr lang="en-US" dirty="0" err="1"/>
              <a:t>Willemen</a:t>
            </a:r>
            <a:r>
              <a:rPr lang="en-US" dirty="0"/>
              <a:t>, A. M., </a:t>
            </a:r>
            <a:r>
              <a:rPr lang="en-US" dirty="0" err="1"/>
              <a:t>Lamers-Winkelman</a:t>
            </a:r>
            <a:r>
              <a:rPr lang="en-US" dirty="0"/>
              <a:t>, F., &amp; </a:t>
            </a:r>
            <a:r>
              <a:rPr lang="en-US" dirty="0" err="1"/>
              <a:t>Schuengel</a:t>
            </a:r>
            <a:r>
              <a:rPr lang="en-US" dirty="0"/>
              <a:t>, C. (2017). Mediators and treatment factors in intervention for children exposed to </a:t>
            </a:r>
            <a:r>
              <a:rPr lang="en-US" dirty="0" err="1"/>
              <a:t>interparental</a:t>
            </a:r>
            <a:r>
              <a:rPr lang="en-US" dirty="0"/>
              <a:t> violence. </a:t>
            </a:r>
            <a:r>
              <a:rPr lang="en-US" i="1" dirty="0"/>
              <a:t>Journal of Clinical Child and Adolescent Psychology</a:t>
            </a:r>
            <a:r>
              <a:rPr lang="en-US" dirty="0"/>
              <a:t>, </a:t>
            </a:r>
            <a:r>
              <a:rPr lang="en-US" i="1" dirty="0"/>
              <a:t>46</a:t>
            </a:r>
            <a:r>
              <a:rPr lang="en-US" dirty="0"/>
              <a:t>(3), 411-427. doi:10.1080/</a:t>
            </a:r>
            <a:r>
              <a:rPr lang="en-US" dirty="0" smtClean="0"/>
              <a:t>15374416.2015.1012720</a:t>
            </a:r>
            <a:endParaRPr lang="en-US" dirty="0"/>
          </a:p>
          <a:p>
            <a:r>
              <a:rPr lang="en-US" dirty="0" err="1"/>
              <a:t>Pinheiro</a:t>
            </a:r>
            <a:r>
              <a:rPr lang="en-US" dirty="0"/>
              <a:t>, P. S. (2006). World report on violence against </a:t>
            </a:r>
            <a:r>
              <a:rPr lang="en-US" dirty="0" smtClean="0"/>
              <a:t>children. UNICEF</a:t>
            </a:r>
            <a:r>
              <a:rPr lang="en-US" dirty="0"/>
              <a:t>. Retrieved from </a:t>
            </a:r>
            <a:r>
              <a:rPr lang="en-US" dirty="0">
                <a:hlinkClick r:id="rId2"/>
              </a:rPr>
              <a:t>http://www.unicef.org/violencestudy</a:t>
            </a:r>
            <a:r>
              <a:rPr lang="en-US" dirty="0" smtClean="0">
                <a:hlinkClick r:id="rId2"/>
              </a:rPr>
              <a:t>/</a:t>
            </a:r>
            <a:r>
              <a:rPr lang="en-US" dirty="0" smtClean="0"/>
              <a:t> I</a:t>
            </a:r>
            <a:r>
              <a:rPr lang="en-US" dirty="0"/>
              <a:t>.%20World%20Report%20on%20Violence%20against</a:t>
            </a:r>
            <a:r>
              <a:rPr lang="en-US" dirty="0" smtClean="0"/>
              <a:t>% 20Children.pdf</a:t>
            </a:r>
            <a:endParaRPr lang="en-US" dirty="0"/>
          </a:p>
          <a:p>
            <a:endParaRPr lang="en-US" dirty="0"/>
          </a:p>
        </p:txBody>
      </p:sp>
    </p:spTree>
    <p:extLst>
      <p:ext uri="{BB962C8B-B14F-4D97-AF65-F5344CB8AC3E}">
        <p14:creationId xmlns:p14="http://schemas.microsoft.com/office/powerpoint/2010/main" val="32646325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Myth or Fact Quiz </a:t>
            </a:r>
            <a:endParaRPr lang="en-US" dirty="0"/>
          </a:p>
        </p:txBody>
      </p:sp>
      <p:sp>
        <p:nvSpPr>
          <p:cNvPr id="3" name="Content Placeholder 2"/>
          <p:cNvSpPr>
            <a:spLocks noGrp="1"/>
          </p:cNvSpPr>
          <p:nvPr>
            <p:ph idx="1"/>
          </p:nvPr>
        </p:nvSpPr>
        <p:spPr>
          <a:xfrm>
            <a:off x="680321" y="2336872"/>
            <a:ext cx="9613861" cy="4188973"/>
          </a:xfrm>
        </p:spPr>
        <p:txBody>
          <a:bodyPr/>
          <a:lstStyle/>
          <a:p>
            <a:r>
              <a:rPr lang="en-US" dirty="0"/>
              <a:t>When children live in situations where there is domestic violence, they are often also abused. </a:t>
            </a:r>
            <a:endParaRPr lang="en-US" dirty="0" smtClean="0"/>
          </a:p>
          <a:p>
            <a:pPr marL="0" indent="0">
              <a:buNone/>
            </a:pPr>
            <a:endParaRPr lang="en-US" dirty="0"/>
          </a:p>
          <a:p>
            <a:r>
              <a:rPr lang="en-US" dirty="0"/>
              <a:t>Children rarely suffer long-term effects as result of living in a home where there is domestic violence. </a:t>
            </a:r>
            <a:endParaRPr lang="en-US" dirty="0" smtClean="0"/>
          </a:p>
          <a:p>
            <a:pPr marL="0" indent="0">
              <a:buNone/>
            </a:pPr>
            <a:endParaRPr lang="en-US" dirty="0" smtClean="0"/>
          </a:p>
          <a:p>
            <a:r>
              <a:rPr lang="en-US" dirty="0" smtClean="0"/>
              <a:t>Domestic </a:t>
            </a:r>
            <a:r>
              <a:rPr lang="en-US" dirty="0"/>
              <a:t>violence is rare in middle and upper income families. </a:t>
            </a:r>
            <a:endParaRPr lang="en-US" dirty="0" smtClean="0"/>
          </a:p>
          <a:p>
            <a:pPr marL="0" indent="0">
              <a:buNone/>
            </a:pPr>
            <a:endParaRPr lang="en-US" dirty="0"/>
          </a:p>
          <a:p>
            <a:r>
              <a:rPr lang="en-US" dirty="0"/>
              <a:t>Abusers often come from families where they witnessed domestic violence as children. </a:t>
            </a:r>
          </a:p>
          <a:p>
            <a:endParaRPr lang="en-US" dirty="0"/>
          </a:p>
        </p:txBody>
      </p:sp>
    </p:spTree>
    <p:extLst>
      <p:ext uri="{BB962C8B-B14F-4D97-AF65-F5344CB8AC3E}">
        <p14:creationId xmlns:p14="http://schemas.microsoft.com/office/powerpoint/2010/main" val="13619224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16F5CC4-A2ED-47BD-9FD0-C1C5F6491F9E}"/>
              </a:ext>
            </a:extLst>
          </p:cNvPr>
          <p:cNvSpPr>
            <a:spLocks noGrp="1"/>
          </p:cNvSpPr>
          <p:nvPr>
            <p:ph type="title"/>
          </p:nvPr>
        </p:nvSpPr>
        <p:spPr/>
        <p:txBody>
          <a:bodyPr/>
          <a:lstStyle/>
          <a:p>
            <a:r>
              <a:rPr lang="en-US" dirty="0"/>
              <a:t>Prevalence and Forms of Exposure</a:t>
            </a:r>
          </a:p>
        </p:txBody>
      </p:sp>
      <p:sp>
        <p:nvSpPr>
          <p:cNvPr id="3" name="Content Placeholder 2">
            <a:extLst>
              <a:ext uri="{FF2B5EF4-FFF2-40B4-BE49-F238E27FC236}">
                <a16:creationId xmlns:a16="http://schemas.microsoft.com/office/drawing/2014/main" xmlns="" id="{E9C60340-A548-4617-8E5B-570E18D7E8C8}"/>
              </a:ext>
            </a:extLst>
          </p:cNvPr>
          <p:cNvSpPr>
            <a:spLocks noGrp="1"/>
          </p:cNvSpPr>
          <p:nvPr>
            <p:ph idx="1"/>
          </p:nvPr>
        </p:nvSpPr>
        <p:spPr/>
        <p:txBody>
          <a:bodyPr>
            <a:normAutofit fontScale="92500" lnSpcReduction="10000"/>
          </a:bodyPr>
          <a:lstStyle/>
          <a:p>
            <a:r>
              <a:rPr lang="en-US" dirty="0"/>
              <a:t>DV is a “significant source of traumatic stress for young children”</a:t>
            </a:r>
          </a:p>
          <a:p>
            <a:r>
              <a:rPr lang="en-US" dirty="0"/>
              <a:t>At least 3 million couples per year </a:t>
            </a:r>
            <a:r>
              <a:rPr lang="en-US" sz="1300" dirty="0"/>
              <a:t>(Lieberman &amp; Knorr, 2007)</a:t>
            </a:r>
          </a:p>
          <a:p>
            <a:r>
              <a:rPr lang="en-US" dirty="0"/>
              <a:t>Disproportionately in homes where young children are present (0-5 </a:t>
            </a:r>
            <a:r>
              <a:rPr lang="en-US" dirty="0" err="1"/>
              <a:t>yrs</a:t>
            </a:r>
            <a:r>
              <a:rPr lang="en-US" dirty="0"/>
              <a:t>)</a:t>
            </a:r>
          </a:p>
          <a:p>
            <a:r>
              <a:rPr lang="en-US" dirty="0"/>
              <a:t>Children who witness DV are 15 times more likely to be abused </a:t>
            </a:r>
            <a:r>
              <a:rPr lang="en-US" sz="1300" dirty="0"/>
              <a:t>(Lieberman &amp; Knorr, 2007)</a:t>
            </a:r>
          </a:p>
          <a:p>
            <a:r>
              <a:rPr lang="en-US" dirty="0"/>
              <a:t>Severe Violence</a:t>
            </a:r>
          </a:p>
          <a:p>
            <a:pPr lvl="1"/>
            <a:r>
              <a:rPr lang="en-US" dirty="0"/>
              <a:t>Punching, kicking, stabbing</a:t>
            </a:r>
          </a:p>
          <a:p>
            <a:r>
              <a:rPr lang="en-US" dirty="0"/>
              <a:t>Secondary Stressors</a:t>
            </a:r>
          </a:p>
          <a:p>
            <a:pPr lvl="1"/>
            <a:r>
              <a:rPr lang="en-US" dirty="0"/>
              <a:t>Family disruption, economic hardship, relocation</a:t>
            </a:r>
          </a:p>
          <a:p>
            <a:r>
              <a:rPr lang="en-US" dirty="0"/>
              <a:t>The Link Between DV and Harsh Parenting </a:t>
            </a:r>
            <a:r>
              <a:rPr lang="en-US" sz="1300" dirty="0"/>
              <a:t>(Graham et al., 2012)</a:t>
            </a:r>
          </a:p>
        </p:txBody>
      </p:sp>
    </p:spTree>
    <p:extLst>
      <p:ext uri="{BB962C8B-B14F-4D97-AF65-F5344CB8AC3E}">
        <p14:creationId xmlns:p14="http://schemas.microsoft.com/office/powerpoint/2010/main" val="7021415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1A2CE1A-7772-437E-86D9-9886F7AE9914}"/>
              </a:ext>
            </a:extLst>
          </p:cNvPr>
          <p:cNvSpPr>
            <a:spLocks noGrp="1"/>
          </p:cNvSpPr>
          <p:nvPr>
            <p:ph type="title"/>
          </p:nvPr>
        </p:nvSpPr>
        <p:spPr/>
        <p:txBody>
          <a:bodyPr/>
          <a:lstStyle/>
          <a:p>
            <a:r>
              <a:rPr lang="en-US" dirty="0"/>
              <a:t>Why is this Important?</a:t>
            </a:r>
          </a:p>
        </p:txBody>
      </p:sp>
      <p:sp>
        <p:nvSpPr>
          <p:cNvPr id="3" name="Content Placeholder 2">
            <a:extLst>
              <a:ext uri="{FF2B5EF4-FFF2-40B4-BE49-F238E27FC236}">
                <a16:creationId xmlns:a16="http://schemas.microsoft.com/office/drawing/2014/main" xmlns="" id="{B32ED1C6-AC33-4160-9C8B-53C59F367C5D}"/>
              </a:ext>
            </a:extLst>
          </p:cNvPr>
          <p:cNvSpPr>
            <a:spLocks noGrp="1"/>
          </p:cNvSpPr>
          <p:nvPr>
            <p:ph idx="1"/>
          </p:nvPr>
        </p:nvSpPr>
        <p:spPr/>
        <p:txBody>
          <a:bodyPr/>
          <a:lstStyle/>
          <a:p>
            <a:r>
              <a:rPr lang="en-US" dirty="0"/>
              <a:t>“If they are so young, won’t they just forget?  You don’t start having long term memories until at least three, maybe older”</a:t>
            </a:r>
          </a:p>
          <a:p>
            <a:r>
              <a:rPr lang="en-US" dirty="0"/>
              <a:t>“Kids are resilient, they will get over this”</a:t>
            </a:r>
          </a:p>
          <a:p>
            <a:r>
              <a:rPr lang="en-US" dirty="0"/>
              <a:t>“They are so young, they don’t understand what is happening anyway”</a:t>
            </a:r>
          </a:p>
          <a:p>
            <a:endParaRPr lang="en-US" dirty="0"/>
          </a:p>
          <a:p>
            <a:pPr marL="0" indent="0">
              <a:buNone/>
            </a:pPr>
            <a:r>
              <a:rPr lang="en-US" dirty="0"/>
              <a:t>“Developmental models suggest that witnessing violence during early childhood might be especially harmful, both in the short term as well as later in life” </a:t>
            </a:r>
            <a:r>
              <a:rPr lang="en-US" sz="1200" dirty="0"/>
              <a:t>(McDonald et al., 2007)</a:t>
            </a:r>
          </a:p>
          <a:p>
            <a:pPr marL="0" indent="0">
              <a:buNone/>
            </a:pPr>
            <a:endParaRPr lang="en-US" dirty="0"/>
          </a:p>
          <a:p>
            <a:endParaRPr lang="en-US" dirty="0"/>
          </a:p>
        </p:txBody>
      </p:sp>
    </p:spTree>
    <p:extLst>
      <p:ext uri="{BB962C8B-B14F-4D97-AF65-F5344CB8AC3E}">
        <p14:creationId xmlns:p14="http://schemas.microsoft.com/office/powerpoint/2010/main" val="27667886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ABCA799-17F0-4D95-A4C4-B757308E1FBB}"/>
              </a:ext>
            </a:extLst>
          </p:cNvPr>
          <p:cNvSpPr>
            <a:spLocks noGrp="1"/>
          </p:cNvSpPr>
          <p:nvPr>
            <p:ph type="title"/>
          </p:nvPr>
        </p:nvSpPr>
        <p:spPr/>
        <p:txBody>
          <a:bodyPr/>
          <a:lstStyle/>
          <a:p>
            <a:r>
              <a:rPr lang="en-US" dirty="0"/>
              <a:t>Developmental Considerations…What is Early Childhood</a:t>
            </a:r>
          </a:p>
        </p:txBody>
      </p:sp>
      <p:sp>
        <p:nvSpPr>
          <p:cNvPr id="3" name="Content Placeholder 2">
            <a:extLst>
              <a:ext uri="{FF2B5EF4-FFF2-40B4-BE49-F238E27FC236}">
                <a16:creationId xmlns:a16="http://schemas.microsoft.com/office/drawing/2014/main" xmlns="" id="{0AA1F030-966A-495F-8047-7A90AF17944C}"/>
              </a:ext>
            </a:extLst>
          </p:cNvPr>
          <p:cNvSpPr>
            <a:spLocks noGrp="1"/>
          </p:cNvSpPr>
          <p:nvPr>
            <p:ph idx="1"/>
          </p:nvPr>
        </p:nvSpPr>
        <p:spPr/>
        <p:txBody>
          <a:bodyPr/>
          <a:lstStyle/>
          <a:p>
            <a:r>
              <a:rPr lang="en-US" dirty="0"/>
              <a:t>Development is integrative</a:t>
            </a:r>
          </a:p>
          <a:p>
            <a:r>
              <a:rPr lang="en-US" dirty="0"/>
              <a:t>“Experiencing violence disrupts typical developmental processes in infants, toddlers, and preschoolers” </a:t>
            </a:r>
            <a:r>
              <a:rPr lang="en-US" sz="1200" dirty="0"/>
              <a:t>(Lieberman &amp; Knorr, 2007)</a:t>
            </a:r>
          </a:p>
          <a:p>
            <a:r>
              <a:rPr lang="en-US" dirty="0"/>
              <a:t>We will be discussing infancy through preschool age, with an emphasis on toddlerhood</a:t>
            </a:r>
          </a:p>
          <a:p>
            <a:r>
              <a:rPr lang="en-US" dirty="0"/>
              <a:t>What do we know about toddlers?</a:t>
            </a:r>
          </a:p>
        </p:txBody>
      </p:sp>
    </p:spTree>
    <p:extLst>
      <p:ext uri="{BB962C8B-B14F-4D97-AF65-F5344CB8AC3E}">
        <p14:creationId xmlns:p14="http://schemas.microsoft.com/office/powerpoint/2010/main" val="11803492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CCEC184-8164-4826-95FD-A6FE1FA994A4}"/>
              </a:ext>
            </a:extLst>
          </p:cNvPr>
          <p:cNvSpPr>
            <a:spLocks noGrp="1"/>
          </p:cNvSpPr>
          <p:nvPr>
            <p:ph type="title"/>
          </p:nvPr>
        </p:nvSpPr>
        <p:spPr/>
        <p:txBody>
          <a:bodyPr/>
          <a:lstStyle/>
          <a:p>
            <a:r>
              <a:rPr lang="en-US" dirty="0"/>
              <a:t>Major Tasks of Early Childhood</a:t>
            </a:r>
          </a:p>
        </p:txBody>
      </p:sp>
      <p:sp>
        <p:nvSpPr>
          <p:cNvPr id="3" name="Content Placeholder 2">
            <a:extLst>
              <a:ext uri="{FF2B5EF4-FFF2-40B4-BE49-F238E27FC236}">
                <a16:creationId xmlns:a16="http://schemas.microsoft.com/office/drawing/2014/main" xmlns="" id="{AA750E1A-5BDF-47BB-82A5-5F94007105F7}"/>
              </a:ext>
            </a:extLst>
          </p:cNvPr>
          <p:cNvSpPr>
            <a:spLocks noGrp="1"/>
          </p:cNvSpPr>
          <p:nvPr>
            <p:ph idx="1"/>
          </p:nvPr>
        </p:nvSpPr>
        <p:spPr/>
        <p:txBody>
          <a:bodyPr/>
          <a:lstStyle/>
          <a:p>
            <a:r>
              <a:rPr lang="en-US" dirty="0"/>
              <a:t>Secure Attachment</a:t>
            </a:r>
          </a:p>
          <a:p>
            <a:pPr lvl="1"/>
            <a:r>
              <a:rPr lang="en-US" dirty="0"/>
              <a:t>Exposure to DV jeopardizes this attachment</a:t>
            </a:r>
          </a:p>
          <a:p>
            <a:r>
              <a:rPr lang="en-US" dirty="0"/>
              <a:t>Self-Regulation</a:t>
            </a:r>
          </a:p>
          <a:p>
            <a:pPr lvl="1"/>
            <a:r>
              <a:rPr lang="en-US" dirty="0"/>
              <a:t>A prerequisite of social skills</a:t>
            </a:r>
          </a:p>
          <a:p>
            <a:pPr lvl="1"/>
            <a:r>
              <a:rPr lang="en-US" dirty="0"/>
              <a:t>Modeling is important</a:t>
            </a:r>
          </a:p>
          <a:p>
            <a:r>
              <a:rPr lang="en-US" dirty="0"/>
              <a:t>Social Skills </a:t>
            </a:r>
            <a:r>
              <a:rPr lang="en-US" sz="1200" dirty="0"/>
              <a:t>(</a:t>
            </a:r>
            <a:r>
              <a:rPr lang="en-US" sz="1200" dirty="0" err="1"/>
              <a:t>Gewirtz</a:t>
            </a:r>
            <a:r>
              <a:rPr lang="en-US" sz="1200" dirty="0"/>
              <a:t>&amp; </a:t>
            </a:r>
            <a:r>
              <a:rPr lang="en-US" sz="1200" dirty="0" err="1"/>
              <a:t>Edleson</a:t>
            </a:r>
            <a:r>
              <a:rPr lang="en-US" sz="1200" dirty="0"/>
              <a:t>, 2007)</a:t>
            </a:r>
          </a:p>
          <a:p>
            <a:pPr lvl="1"/>
            <a:r>
              <a:rPr lang="en-US" dirty="0"/>
              <a:t>Exposure to violence is related to hypervigilance and self-protective behaviors</a:t>
            </a:r>
          </a:p>
        </p:txBody>
      </p:sp>
    </p:spTree>
    <p:extLst>
      <p:ext uri="{BB962C8B-B14F-4D97-AF65-F5344CB8AC3E}">
        <p14:creationId xmlns:p14="http://schemas.microsoft.com/office/powerpoint/2010/main" val="13852390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67AB437-FB56-440B-A044-BC3856148C83}"/>
              </a:ext>
            </a:extLst>
          </p:cNvPr>
          <p:cNvSpPr>
            <a:spLocks noGrp="1"/>
          </p:cNvSpPr>
          <p:nvPr>
            <p:ph type="title"/>
          </p:nvPr>
        </p:nvSpPr>
        <p:spPr/>
        <p:txBody>
          <a:bodyPr/>
          <a:lstStyle/>
          <a:p>
            <a:r>
              <a:rPr lang="en-US" dirty="0"/>
              <a:t>Early Childhood</a:t>
            </a:r>
          </a:p>
        </p:txBody>
      </p:sp>
      <p:sp>
        <p:nvSpPr>
          <p:cNvPr id="3" name="Content Placeholder 2">
            <a:extLst>
              <a:ext uri="{FF2B5EF4-FFF2-40B4-BE49-F238E27FC236}">
                <a16:creationId xmlns:a16="http://schemas.microsoft.com/office/drawing/2014/main" xmlns="" id="{EE4B0239-B3CA-402F-8B63-4ADCE745FF01}"/>
              </a:ext>
            </a:extLst>
          </p:cNvPr>
          <p:cNvSpPr>
            <a:spLocks noGrp="1"/>
          </p:cNvSpPr>
          <p:nvPr>
            <p:ph idx="1"/>
          </p:nvPr>
        </p:nvSpPr>
        <p:spPr/>
        <p:txBody>
          <a:bodyPr/>
          <a:lstStyle/>
          <a:p>
            <a:r>
              <a:rPr lang="en-US" dirty="0"/>
              <a:t>Psychosocial Crises and Resolution</a:t>
            </a:r>
          </a:p>
          <a:p>
            <a:r>
              <a:rPr lang="en-US" dirty="0"/>
              <a:t>Even infants are capable of differentiating emotions</a:t>
            </a:r>
          </a:p>
          <a:p>
            <a:r>
              <a:rPr lang="en-US" dirty="0"/>
              <a:t>Attachment motive and Exploration motive </a:t>
            </a:r>
            <a:r>
              <a:rPr lang="en-US" sz="1200" dirty="0"/>
              <a:t>(Lieberman &amp; Knorr, 2007)</a:t>
            </a:r>
          </a:p>
          <a:p>
            <a:r>
              <a:rPr lang="en-US" dirty="0"/>
              <a:t>Limited coping skills, so at risk for negative outcomes associated with trauma </a:t>
            </a:r>
            <a:r>
              <a:rPr lang="en-US" sz="1200" dirty="0"/>
              <a:t>(Lieberman &amp; Knorr, 2007)</a:t>
            </a:r>
          </a:p>
        </p:txBody>
      </p:sp>
    </p:spTree>
    <p:extLst>
      <p:ext uri="{BB962C8B-B14F-4D97-AF65-F5344CB8AC3E}">
        <p14:creationId xmlns:p14="http://schemas.microsoft.com/office/powerpoint/2010/main" val="35727504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57DBBC9-AA02-4F3A-8633-478FE616B48E}"/>
              </a:ext>
            </a:extLst>
          </p:cNvPr>
          <p:cNvSpPr>
            <a:spLocks noGrp="1"/>
          </p:cNvSpPr>
          <p:nvPr>
            <p:ph type="title"/>
          </p:nvPr>
        </p:nvSpPr>
        <p:spPr/>
        <p:txBody>
          <a:bodyPr/>
          <a:lstStyle/>
          <a:p>
            <a:r>
              <a:rPr lang="en-US" dirty="0"/>
              <a:t>Early Childhood</a:t>
            </a:r>
          </a:p>
        </p:txBody>
      </p:sp>
      <p:sp>
        <p:nvSpPr>
          <p:cNvPr id="3" name="Content Placeholder 2">
            <a:extLst>
              <a:ext uri="{FF2B5EF4-FFF2-40B4-BE49-F238E27FC236}">
                <a16:creationId xmlns:a16="http://schemas.microsoft.com/office/drawing/2014/main" xmlns="" id="{1812BB91-8FD6-47E1-B2E3-44C5C24F8087}"/>
              </a:ext>
            </a:extLst>
          </p:cNvPr>
          <p:cNvSpPr>
            <a:spLocks noGrp="1"/>
          </p:cNvSpPr>
          <p:nvPr>
            <p:ph idx="1"/>
          </p:nvPr>
        </p:nvSpPr>
        <p:spPr/>
        <p:txBody>
          <a:bodyPr/>
          <a:lstStyle/>
          <a:p>
            <a:r>
              <a:rPr lang="en-US" dirty="0"/>
              <a:t>“Witnessing” DV Implies Passivity</a:t>
            </a:r>
          </a:p>
          <a:p>
            <a:r>
              <a:rPr lang="en-US" dirty="0"/>
              <a:t>Active Interpretation, Prediction, and Assessment </a:t>
            </a:r>
          </a:p>
          <a:p>
            <a:r>
              <a:rPr lang="en-US" dirty="0"/>
              <a:t>Limited Language Skills but Keen Non-Verbal Communication </a:t>
            </a:r>
          </a:p>
          <a:p>
            <a:r>
              <a:rPr lang="en-US" dirty="0"/>
              <a:t>Noise is a Major Stressor</a:t>
            </a:r>
          </a:p>
          <a:p>
            <a:r>
              <a:rPr lang="en-US" dirty="0"/>
              <a:t>Link Emotions to Events, But Often Distorted </a:t>
            </a:r>
          </a:p>
          <a:p>
            <a:pPr lvl="1"/>
            <a:r>
              <a:rPr lang="en-US" dirty="0"/>
              <a:t>“I didn’t pick up my toys when Mommy asked, and now Mommy and Daddy are angry at each other”</a:t>
            </a:r>
          </a:p>
          <a:p>
            <a:endParaRPr lang="en-US" dirty="0"/>
          </a:p>
        </p:txBody>
      </p:sp>
    </p:spTree>
    <p:extLst>
      <p:ext uri="{BB962C8B-B14F-4D97-AF65-F5344CB8AC3E}">
        <p14:creationId xmlns:p14="http://schemas.microsoft.com/office/powerpoint/2010/main" val="1950799753"/>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TM04033917[[fn=Berlin]]</Template>
  <TotalTime>1437</TotalTime>
  <Words>2263</Words>
  <Application>Microsoft Office PowerPoint</Application>
  <PresentationFormat>Widescreen</PresentationFormat>
  <Paragraphs>263</Paragraphs>
  <Slides>27</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ＭＳ Ｐゴシック</vt:lpstr>
      <vt:lpstr>Arial</vt:lpstr>
      <vt:lpstr>Calibri</vt:lpstr>
      <vt:lpstr>Trebuchet MS</vt:lpstr>
      <vt:lpstr>Berlin</vt:lpstr>
      <vt:lpstr>Early Childhood Exposure to Domestic Violence</vt:lpstr>
      <vt:lpstr>Our Objectives</vt:lpstr>
      <vt:lpstr>Myth or Fact Quiz </vt:lpstr>
      <vt:lpstr>Prevalence and Forms of Exposure</vt:lpstr>
      <vt:lpstr>Why is this Important?</vt:lpstr>
      <vt:lpstr>Developmental Considerations…What is Early Childhood</vt:lpstr>
      <vt:lpstr>Major Tasks of Early Childhood</vt:lpstr>
      <vt:lpstr>Early Childhood</vt:lpstr>
      <vt:lpstr>Early Childhood</vt:lpstr>
      <vt:lpstr>Early Childhood Exposure to DV</vt:lpstr>
      <vt:lpstr>Internalizing and Externalizing Behaviors</vt:lpstr>
      <vt:lpstr>The “Hidden Victim”</vt:lpstr>
      <vt:lpstr>Strategies for Assessment in Early Childhood</vt:lpstr>
      <vt:lpstr>Questions to ask to understand the impact of the violence on children</vt:lpstr>
      <vt:lpstr>Assessment Instruments</vt:lpstr>
      <vt:lpstr>PowerPoint Presentation</vt:lpstr>
      <vt:lpstr>Mental Health Interventions </vt:lpstr>
      <vt:lpstr>Issues Addressed by Interventions</vt:lpstr>
      <vt:lpstr>Play Therapy </vt:lpstr>
      <vt:lpstr>What Children Learn in  Play Therapy</vt:lpstr>
      <vt:lpstr>Filial Therapy/Child-Parent Relationship Training  </vt:lpstr>
      <vt:lpstr>Cultural Considerations </vt:lpstr>
      <vt:lpstr>Considerations for Other Professionals </vt:lpstr>
      <vt:lpstr>Strategies for Responding to Domestic Violence in Early Childhood  </vt:lpstr>
      <vt:lpstr>Final Thoughts </vt:lpstr>
      <vt:lpstr>What would you do?</vt:lpstr>
      <vt:lpstr>References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Early Childhood Exposure to Domestic Violence</dc:title>
  <dc:creator>Reviewer</dc:creator>
  <cp:lastModifiedBy>jorgeaj</cp:lastModifiedBy>
  <cp:revision>40</cp:revision>
  <dcterms:created xsi:type="dcterms:W3CDTF">2017-08-25T19:11:58Z</dcterms:created>
  <dcterms:modified xsi:type="dcterms:W3CDTF">2017-09-22T14:45:27Z</dcterms:modified>
</cp:coreProperties>
</file>