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308" r:id="rId3"/>
    <p:sldId id="286" r:id="rId4"/>
    <p:sldId id="296" r:id="rId5"/>
    <p:sldId id="311" r:id="rId6"/>
    <p:sldId id="298" r:id="rId7"/>
    <p:sldId id="309" r:id="rId8"/>
    <p:sldId id="301" r:id="rId9"/>
    <p:sldId id="292" r:id="rId10"/>
    <p:sldId id="289" r:id="rId11"/>
    <p:sldId id="290" r:id="rId12"/>
    <p:sldId id="312" r:id="rId13"/>
    <p:sldId id="300" r:id="rId14"/>
    <p:sldId id="307" r:id="rId15"/>
    <p:sldId id="310" r:id="rId16"/>
    <p:sldId id="306" r:id="rId17"/>
    <p:sldId id="303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277A9-52F5-4C98-8481-94CE8569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C74658-6E86-4520-9EA9-12688303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To the Northwest Suburban Alliance Against Domestic Violence’s Fall Conference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VIOLENCE THROUGH THE LENS OF OUR CHILDREN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9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22AFB2-BDB4-408A-B4F6-FFD80C4B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 </a:t>
            </a:r>
            <a:br>
              <a:rPr lang="en-US" dirty="0"/>
            </a:br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6D0BF3-8A51-444F-8FB5-97360738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2" y="1452283"/>
            <a:ext cx="7570787" cy="459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6 CEU’s for </a:t>
            </a:r>
            <a:r>
              <a:rPr lang="en-US" sz="5200" dirty="0">
                <a:solidFill>
                  <a:schemeClr val="bg1"/>
                </a:solidFill>
              </a:rPr>
              <a:t>LSW/LCSW, LPC, LCPC, &amp; RN 	</a:t>
            </a:r>
            <a:endParaRPr lang="en-US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provided 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676D58-93F5-4ADA-BAE5-51C91FF2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95800"/>
            <a:ext cx="8058149" cy="16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224BFF-BCD7-47AA-9CE5-E3385A57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 </a:t>
            </a:r>
            <a:br>
              <a:rPr lang="en-US" dirty="0"/>
            </a:br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1FE20F-CC4E-4E7C-8E89-20FABB44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7981949" cy="1981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andara" panose="020E0502030303020204" pitchFamily="34" charset="0"/>
              </a:rPr>
              <a:t>CE’s for ICDVP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Fee: $10;  CASH or CHECK payable to WINGS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D94FFF-F320-4BED-BC59-D254EF010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63" y="2514600"/>
            <a:ext cx="673443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224BFF-BCD7-47AA-9CE5-E3385A57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 </a:t>
            </a:r>
            <a:br>
              <a:rPr lang="en-US" dirty="0"/>
            </a:br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1FE20F-CC4E-4E7C-8E89-20FABB44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7981949" cy="1066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andara" panose="020E0502030303020204" pitchFamily="34" charset="0"/>
              </a:rPr>
              <a:t>CEU’s for Attorneys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78E9C09-2277-481F-B92E-30CD41EE2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46863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440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</a:rPr>
              <a:t>Sponsored by Northwest Council Against Sexual Assault, www.nwcasa.org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3" y="1752600"/>
            <a:ext cx="7620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1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52131-C927-4C1A-BFA9-0BB562A6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7F79DA-50F2-434F-B834-52B4A283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61565"/>
            <a:ext cx="8229600" cy="479163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‘Impact of Domestic Violence on Pregnancy and Infancy’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Wendy Allen, University of Chicago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8:45-9:45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‘Impact of Domestic Violence on Early Childhood’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Dr. Amber Randolph &amp; Dr. Dana </a:t>
            </a:r>
            <a:r>
              <a:rPr lang="en-US" dirty="0" err="1">
                <a:solidFill>
                  <a:schemeClr val="bg1"/>
                </a:solidFill>
              </a:rPr>
              <a:t>Isawi</a:t>
            </a:r>
            <a:r>
              <a:rPr lang="en-US" dirty="0">
                <a:solidFill>
                  <a:schemeClr val="bg1"/>
                </a:solidFill>
              </a:rPr>
              <a:t>, Judson University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9:45-11</a:t>
            </a:r>
          </a:p>
        </p:txBody>
      </p:sp>
    </p:spTree>
    <p:extLst>
      <p:ext uri="{BB962C8B-B14F-4D97-AF65-F5344CB8AC3E}">
        <p14:creationId xmlns:p14="http://schemas.microsoft.com/office/powerpoint/2010/main" val="382489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8371A-9093-4DB2-97B3-B5D71E2C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79FFF7-6E46-4180-9E1E-EFD96DC5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565"/>
            <a:ext cx="7905749" cy="4563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‘Cultural Implications of Domestic Violence’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Sarah Syed, </a:t>
            </a:r>
            <a:r>
              <a:rPr lang="en-US" sz="3400" dirty="0" err="1">
                <a:solidFill>
                  <a:schemeClr val="bg1"/>
                </a:solidFill>
              </a:rPr>
              <a:t>Psy.D</a:t>
            </a:r>
            <a:r>
              <a:rPr lang="en-US" sz="3400" dirty="0">
                <a:solidFill>
                  <a:schemeClr val="bg1"/>
                </a:solidFill>
              </a:rPr>
              <a:t>., Kahlil Center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Lea Conrad, MSAT, LPC, CDVP, Elgin Community Crisis Center</a:t>
            </a:r>
          </a:p>
          <a:p>
            <a:pPr marL="0" indent="0">
              <a:buNone/>
            </a:pPr>
            <a:r>
              <a:rPr lang="en-US" sz="3400" dirty="0" err="1">
                <a:solidFill>
                  <a:schemeClr val="bg1"/>
                </a:solidFill>
              </a:rPr>
              <a:t>Estele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Megoza</a:t>
            </a:r>
            <a:r>
              <a:rPr lang="en-US" sz="3400" dirty="0">
                <a:solidFill>
                  <a:schemeClr val="bg1"/>
                </a:solidFill>
              </a:rPr>
              <a:t>, Ph.D., LCPC, CDVP, </a:t>
            </a:r>
            <a:r>
              <a:rPr lang="en-US" sz="3400" dirty="0" err="1">
                <a:solidFill>
                  <a:schemeClr val="bg1"/>
                </a:solidFill>
              </a:rPr>
              <a:t>Mujeres</a:t>
            </a:r>
            <a:r>
              <a:rPr lang="en-US" sz="3400" dirty="0">
                <a:solidFill>
                  <a:schemeClr val="bg1"/>
                </a:solidFill>
              </a:rPr>
              <a:t> Latinas </a:t>
            </a:r>
            <a:r>
              <a:rPr lang="en-US" sz="3400" dirty="0" err="1">
                <a:solidFill>
                  <a:schemeClr val="bg1"/>
                </a:solidFill>
              </a:rPr>
              <a:t>en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Accion</a:t>
            </a:r>
            <a:endParaRPr lang="en-US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Ji </a:t>
            </a:r>
            <a:r>
              <a:rPr lang="en-US" sz="3400" dirty="0" err="1">
                <a:solidFill>
                  <a:schemeClr val="bg1"/>
                </a:solidFill>
              </a:rPr>
              <a:t>Hye</a:t>
            </a:r>
            <a:r>
              <a:rPr lang="en-US" sz="3400" dirty="0">
                <a:solidFill>
                  <a:schemeClr val="bg1"/>
                </a:solidFill>
              </a:rPr>
              <a:t> Kim, J.D., </a:t>
            </a:r>
            <a:r>
              <a:rPr lang="en-US" sz="3400" dirty="0" err="1">
                <a:solidFill>
                  <a:schemeClr val="bg1"/>
                </a:solidFill>
              </a:rPr>
              <a:t>Kan</a:t>
            </a:r>
            <a:r>
              <a:rPr lang="en-US" sz="3400" dirty="0">
                <a:solidFill>
                  <a:schemeClr val="bg1"/>
                </a:solidFill>
              </a:rPr>
              <a:t>-Win</a:t>
            </a:r>
          </a:p>
        </p:txBody>
      </p:sp>
    </p:spTree>
    <p:extLst>
      <p:ext uri="{BB962C8B-B14F-4D97-AF65-F5344CB8AC3E}">
        <p14:creationId xmlns:p14="http://schemas.microsoft.com/office/powerpoint/2010/main" val="96440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52131-C927-4C1A-BFA9-0BB562A6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AFTERNOON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7F79DA-50F2-434F-B834-52B4A283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‘Impact of Domestic Violence on Teens’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Jessica </a:t>
            </a:r>
            <a:r>
              <a:rPr lang="en-US" sz="3200" dirty="0" err="1">
                <a:solidFill>
                  <a:schemeClr val="bg1"/>
                </a:solidFill>
              </a:rPr>
              <a:t>Spanton</a:t>
            </a:r>
            <a:r>
              <a:rPr lang="en-US" sz="3200" dirty="0">
                <a:solidFill>
                  <a:schemeClr val="bg1"/>
                </a:solidFill>
              </a:rPr>
              <a:t> &amp; Laura </a:t>
            </a:r>
            <a:r>
              <a:rPr lang="en-US" sz="3200" dirty="0" err="1">
                <a:solidFill>
                  <a:schemeClr val="bg1"/>
                </a:solidFill>
              </a:rPr>
              <a:t>Valiukenas</a:t>
            </a:r>
            <a:r>
              <a:rPr lang="en-US" sz="3200" dirty="0">
                <a:solidFill>
                  <a:schemeClr val="bg1"/>
                </a:solidFill>
              </a:rPr>
              <a:t>, Life Span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‘Implications of Domestic Violence on Early Adulthood’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Grace Tomas-Tolentino, Ph.D., LSCW, Core Therapy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Wrap Up &amp; Evaluations</a:t>
            </a:r>
          </a:p>
        </p:txBody>
      </p:sp>
    </p:spTree>
    <p:extLst>
      <p:ext uri="{BB962C8B-B14F-4D97-AF65-F5344CB8AC3E}">
        <p14:creationId xmlns:p14="http://schemas.microsoft.com/office/powerpoint/2010/main" val="187302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678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Visit our Resource Tables!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>
                    <a:lumMod val="75000"/>
                  </a:schemeClr>
                </a:solidFill>
              </a:rPr>
              <a:t>The Northwest Alliance on Domestic Violence offers a website with practical information, community-wide services, educational tools and professional development opportunities. 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</a:rPr>
              <a:t>www.endallabuse.org</a:t>
            </a:r>
          </a:p>
        </p:txBody>
      </p:sp>
    </p:spTree>
    <p:extLst>
      <p:ext uri="{BB962C8B-B14F-4D97-AF65-F5344CB8AC3E}">
        <p14:creationId xmlns:p14="http://schemas.microsoft.com/office/powerpoint/2010/main" val="31429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Mission One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>
                <a:solidFill>
                  <a:srgbClr val="670AAA"/>
                </a:solidFill>
              </a:rPr>
              <a:t>Thank you all very much for making a choice to impact violence in our communities!</a:t>
            </a:r>
          </a:p>
          <a:p>
            <a:pPr marL="0" indent="0">
              <a:buNone/>
            </a:pPr>
            <a:endParaRPr lang="en-US" sz="4800" dirty="0">
              <a:solidFill>
                <a:srgbClr val="670A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11509"/>
            <a:ext cx="4379630" cy="27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4BED56-A1CA-4F64-AD1B-4259E6D3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2467DC-94C8-442F-80ED-F13D3E5DA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2" y="1452282"/>
            <a:ext cx="7570787" cy="517711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700" b="1" dirty="0">
                <a:solidFill>
                  <a:schemeClr val="bg1"/>
                </a:solidFill>
              </a:rPr>
              <a:t>Pregnancy </a:t>
            </a:r>
          </a:p>
          <a:p>
            <a:pPr marL="0" indent="0">
              <a:buNone/>
            </a:pPr>
            <a:r>
              <a:rPr lang="en-US" sz="4700" b="1" dirty="0">
                <a:solidFill>
                  <a:schemeClr val="bg1"/>
                </a:solidFill>
              </a:rPr>
              <a:t>Infancy </a:t>
            </a:r>
          </a:p>
          <a:p>
            <a:pPr marL="0" indent="0">
              <a:buNone/>
            </a:pPr>
            <a:r>
              <a:rPr lang="en-US" sz="4700" b="1" dirty="0">
                <a:solidFill>
                  <a:schemeClr val="bg1"/>
                </a:solidFill>
              </a:rPr>
              <a:t>Early Childhood </a:t>
            </a:r>
          </a:p>
          <a:p>
            <a:pPr marL="0" indent="0">
              <a:buNone/>
            </a:pPr>
            <a:r>
              <a:rPr lang="en-US" sz="4700" b="1" dirty="0">
                <a:solidFill>
                  <a:schemeClr val="bg1"/>
                </a:solidFill>
              </a:rPr>
              <a:t>Teens </a:t>
            </a:r>
          </a:p>
          <a:p>
            <a:pPr marL="0" indent="0">
              <a:buNone/>
            </a:pPr>
            <a:r>
              <a:rPr lang="en-US" sz="4700" b="1" dirty="0">
                <a:solidFill>
                  <a:schemeClr val="bg1"/>
                </a:solidFill>
              </a:rPr>
              <a:t>Cultural Perspective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6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B0EEC-6609-42BD-BF7C-0AA23DEC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929DF8-240B-45FA-A671-C6E9A400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1" y="1752600"/>
            <a:ext cx="7498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NORTHWEST SUBURBAN ALLIANCE ON DOMESTIC VIOLENCE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HARPER COLLEGE HUMAN SERVICES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4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981200"/>
          </a:xfrm>
        </p:spPr>
        <p:txBody>
          <a:bodyPr/>
          <a:lstStyle/>
          <a:p>
            <a:r>
              <a:rPr lang="en-US" sz="3200" dirty="0"/>
              <a:t>Northwest Suburban Alliance on Domestic Violence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886325" y="457200"/>
          <a:ext cx="3813175" cy="6055278"/>
        </p:xfrm>
        <a:graphic>
          <a:graphicData uri="http://schemas.openxmlformats.org/drawingml/2006/table">
            <a:tbl>
              <a:tblPr/>
              <a:tblGrid>
                <a:gridCol w="266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6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43600">
                <a:tc>
                  <a:txBody>
                    <a:bodyPr/>
                    <a:lstStyle/>
                    <a:p>
                      <a:r>
                        <a:rPr lang="en-US" sz="2800" dirty="0"/>
                        <a:t> </a:t>
                      </a:r>
                    </a:p>
                  </a:txBody>
                  <a:tcPr marL="72440" marR="72440" marT="36220" marB="36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The Northwest Suburban Alliance 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on Domestic Violence 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raises awareness </a:t>
                      </a:r>
                      <a:b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and promotes prevention 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of domestic violence. 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The Alliance facilitates </a:t>
                      </a:r>
                      <a:b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services which break the cycle of 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violence in the Northwest Suburbs of Chicago.</a:t>
                      </a:r>
                    </a:p>
                    <a:p>
                      <a:pPr algn="ctr"/>
                      <a:r>
                        <a:rPr lang="en-US" sz="26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www.endallabuse.org</a:t>
                      </a:r>
                      <a:endParaRPr lang="en-US" sz="2600" b="1" u="sng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2637" marR="72440" marT="75458" marB="362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047999"/>
            <a:ext cx="3612776" cy="23622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MAIN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9" y="3047999"/>
            <a:ext cx="4207122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B0EEC-6609-42BD-BF7C-0AA23DEC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NWSADV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929DF8-240B-45FA-A671-C6E9A400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458199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State Representative Michelle </a:t>
            </a:r>
            <a:r>
              <a:rPr lang="en-US" sz="3200" dirty="0" err="1">
                <a:solidFill>
                  <a:schemeClr val="bg1"/>
                </a:solidFill>
              </a:rPr>
              <a:t>Mussman</a:t>
            </a:r>
            <a:r>
              <a:rPr lang="en-US" sz="3200" dirty="0">
                <a:solidFill>
                  <a:schemeClr val="bg1"/>
                </a:solidFill>
              </a:rPr>
              <a:t>, Chair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Valerie Walker, Vice-Chair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Jorge Argueta Treasurer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Amy Fox, Secretary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Carrie Estrada, Community Education and Awareness Chair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Kim </a:t>
            </a:r>
            <a:r>
              <a:rPr lang="en-US" sz="3200" dirty="0" err="1">
                <a:solidFill>
                  <a:schemeClr val="bg1"/>
                </a:solidFill>
              </a:rPr>
              <a:t>Stobbe</a:t>
            </a:r>
            <a:r>
              <a:rPr lang="en-US" sz="3200" dirty="0">
                <a:solidFill>
                  <a:schemeClr val="bg1"/>
                </a:solidFill>
              </a:rPr>
              <a:t>, Professional Development Chair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2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SERVICES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70787" cy="428961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endParaRPr lang="en-US" sz="8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200" dirty="0">
                <a:solidFill>
                  <a:srgbClr val="7030A0"/>
                </a:solidFill>
              </a:rPr>
              <a:t>Associate in Applied Sciences Degree Community Health Worker Certificate</a:t>
            </a:r>
          </a:p>
          <a:p>
            <a:pPr marL="0" indent="0">
              <a:buNone/>
            </a:pPr>
            <a:r>
              <a:rPr lang="en-US" sz="12300" dirty="0">
                <a:solidFill>
                  <a:srgbClr val="7030A0"/>
                </a:solidFill>
              </a:rPr>
              <a:t>Contact HMS@harpercollege.edu</a:t>
            </a: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8" y="1600200"/>
            <a:ext cx="8169434" cy="21768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6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D654CC-7795-46A6-AAB3-59027AD9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8</a:t>
            </a:r>
            <a:r>
              <a:rPr lang="en-US" sz="4800" b="1" baseline="30000" dirty="0"/>
              <a:t>th</a:t>
            </a:r>
            <a:r>
              <a:rPr lang="en-US" sz="4800" b="1" dirty="0"/>
              <a:t> Annual Domestic Violence Awareness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41CA6-FCAB-477F-A008-5D038744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61565"/>
            <a:ext cx="8458200" cy="4867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‘Standing in Unity Against Violence, Abuse &amp; Inequality’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Wednesday, </a:t>
            </a:r>
            <a:r>
              <a:rPr lang="en-US" sz="4000" b="1">
                <a:solidFill>
                  <a:schemeClr val="bg1"/>
                </a:solidFill>
              </a:rPr>
              <a:t>October </a:t>
            </a:r>
            <a:r>
              <a:rPr lang="en-US" sz="4000" b="1" smtClean="0">
                <a:solidFill>
                  <a:schemeClr val="bg1"/>
                </a:solidFill>
              </a:rPr>
              <a:t>18, </a:t>
            </a:r>
            <a:r>
              <a:rPr lang="en-US" sz="4000" b="1" dirty="0">
                <a:solidFill>
                  <a:schemeClr val="bg1"/>
                </a:solidFill>
              </a:rPr>
              <a:t>4:30-6:30, Harper College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608CC8-B091-4D3E-B151-1763FEE2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876800"/>
            <a:ext cx="4942610" cy="13170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IN-LOGO.jpg">
            <a:extLst>
              <a:ext uri="{FF2B5EF4-FFF2-40B4-BE49-F238E27FC236}">
                <a16:creationId xmlns="" xmlns:a16="http://schemas.microsoft.com/office/drawing/2014/main" id="{B8FEBA37-3EEC-4438-84EC-FB662A6B4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0"/>
            <a:ext cx="229479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Harper College </a:t>
            </a:r>
            <a:br>
              <a:rPr lang="en-US" dirty="0"/>
            </a:br>
            <a:r>
              <a:rPr lang="en-US" dirty="0"/>
              <a:t>Human Services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1565"/>
            <a:ext cx="8534400" cy="4289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u="sng" dirty="0">
                <a:solidFill>
                  <a:srgbClr val="670AAA"/>
                </a:solidFill>
              </a:rPr>
              <a:t>SOCIAL JUSTICE EXPO</a:t>
            </a:r>
            <a:r>
              <a:rPr lang="en-US" sz="4000" b="1" i="1" dirty="0">
                <a:solidFill>
                  <a:srgbClr val="670AAA"/>
                </a:solidFill>
              </a:rPr>
              <a:t>, Wednesday, November 1</a:t>
            </a:r>
            <a:r>
              <a:rPr lang="en-US" sz="4000" b="1" i="1" baseline="30000" dirty="0">
                <a:solidFill>
                  <a:srgbClr val="670AAA"/>
                </a:solidFill>
              </a:rPr>
              <a:t>st</a:t>
            </a:r>
            <a:r>
              <a:rPr lang="en-US" sz="4000" b="1" i="1" dirty="0">
                <a:solidFill>
                  <a:srgbClr val="670AAA"/>
                </a:solidFill>
              </a:rPr>
              <a:t>  ALL DAY, part of International Education Week</a:t>
            </a:r>
          </a:p>
          <a:p>
            <a:pPr marL="0" indent="0">
              <a:buNone/>
            </a:pPr>
            <a:r>
              <a:rPr lang="en-US" sz="4000" b="1" i="1" u="sng" dirty="0">
                <a:solidFill>
                  <a:srgbClr val="670AAA"/>
                </a:solidFill>
              </a:rPr>
              <a:t>SAVE THE DATE</a:t>
            </a:r>
            <a:r>
              <a:rPr lang="en-US" sz="4000" b="1" i="1" dirty="0">
                <a:solidFill>
                  <a:srgbClr val="670AAA"/>
                </a:solidFill>
              </a:rPr>
              <a:t>: 7</a:t>
            </a:r>
            <a:r>
              <a:rPr lang="en-US" sz="4000" b="1" i="1" baseline="30000" dirty="0">
                <a:solidFill>
                  <a:srgbClr val="670AAA"/>
                </a:solidFill>
              </a:rPr>
              <a:t>th</a:t>
            </a:r>
            <a:r>
              <a:rPr lang="en-US" sz="4000" b="1" i="1" dirty="0">
                <a:solidFill>
                  <a:srgbClr val="670AAA"/>
                </a:solidFill>
              </a:rPr>
              <a:t>  Annual Human Services Conference on Friday, April 6</a:t>
            </a:r>
            <a:r>
              <a:rPr lang="en-US" sz="4000" b="1" i="1" baseline="30000" dirty="0">
                <a:solidFill>
                  <a:srgbClr val="670AAA"/>
                </a:solidFill>
              </a:rPr>
              <a:t>th</a:t>
            </a:r>
            <a:r>
              <a:rPr lang="en-US" sz="4000" b="1" i="1" dirty="0">
                <a:solidFill>
                  <a:srgbClr val="670AAA"/>
                </a:solidFill>
              </a:rPr>
              <a:t>, 2018, Wojcik Conference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CDBB9-AB1A-4029-9486-0F003500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A4D464-C5E5-43BE-8DB7-2644D36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61565"/>
            <a:ext cx="8153400" cy="4791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Kim </a:t>
            </a:r>
            <a:r>
              <a:rPr lang="en-US" sz="5400" b="1" dirty="0" err="1">
                <a:solidFill>
                  <a:schemeClr val="bg1"/>
                </a:solidFill>
              </a:rPr>
              <a:t>Stobbe</a:t>
            </a:r>
            <a:r>
              <a:rPr lang="en-US" sz="4000" dirty="0">
                <a:solidFill>
                  <a:schemeClr val="bg1"/>
                </a:solidFill>
              </a:rPr>
              <a:t>, LCSW, Northwest Community Hospital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Chair of Professional Development Committee of NWSADV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Convener of Fall Conference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Conference Committee</a:t>
            </a:r>
          </a:p>
        </p:txBody>
      </p:sp>
    </p:spTree>
    <p:extLst>
      <p:ext uri="{BB962C8B-B14F-4D97-AF65-F5344CB8AC3E}">
        <p14:creationId xmlns:p14="http://schemas.microsoft.com/office/powerpoint/2010/main" val="2079470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Custom 2">
      <a:dk1>
        <a:srgbClr val="670AAA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1076</TotalTime>
  <Words>420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Candara</vt:lpstr>
      <vt:lpstr>Impact</vt:lpstr>
      <vt:lpstr>Mistral</vt:lpstr>
      <vt:lpstr>Times New Roman</vt:lpstr>
      <vt:lpstr>Infusion</vt:lpstr>
      <vt:lpstr>WELCOME</vt:lpstr>
      <vt:lpstr>Conference Topics</vt:lpstr>
      <vt:lpstr>SPONSORS</vt:lpstr>
      <vt:lpstr>Northwest Suburban Alliance on Domestic Violence</vt:lpstr>
      <vt:lpstr>NWSADV Board</vt:lpstr>
      <vt:lpstr>The HUMAN SERVICES Program</vt:lpstr>
      <vt:lpstr>8th Annual Domestic Violence Awareness Event</vt:lpstr>
      <vt:lpstr>Harper College  Human Services Events</vt:lpstr>
      <vt:lpstr>Community Partner Contributions</vt:lpstr>
      <vt:lpstr>Community Partner  Contributions</vt:lpstr>
      <vt:lpstr>Community Partner  Contributions</vt:lpstr>
      <vt:lpstr>Community Partner  Contributions</vt:lpstr>
      <vt:lpstr>Community Partner Contributions</vt:lpstr>
      <vt:lpstr>MORNING PROGRAM</vt:lpstr>
      <vt:lpstr>MORNING PANEL</vt:lpstr>
      <vt:lpstr>AFTERNOON PROGRAM</vt:lpstr>
      <vt:lpstr>RESOURCES</vt:lpstr>
      <vt:lpstr>One Mission One Voice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H166pdu</dc:creator>
  <cp:lastModifiedBy>jorgeaj</cp:lastModifiedBy>
  <cp:revision>56</cp:revision>
  <dcterms:created xsi:type="dcterms:W3CDTF">2006-08-16T00:00:00Z</dcterms:created>
  <dcterms:modified xsi:type="dcterms:W3CDTF">2017-09-22T17:04:44Z</dcterms:modified>
</cp:coreProperties>
</file>