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1" r:id="rId3"/>
    <p:sldId id="259" r:id="rId4"/>
    <p:sldId id="257" r:id="rId5"/>
    <p:sldId id="258"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62" d="100"/>
          <a:sy n="62" d="100"/>
        </p:scale>
        <p:origin x="-84" y="-33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dirty="0"/>
              <a:t>10/7/2016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80C674-7DFC-42FE-B9CD-82963CDB1557}" type="datetimeFigureOut">
              <a:rPr lang="en-US" dirty="0"/>
              <a:t>10/7/2016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76456F-F47D-4F25-8053-2A695DA0CA7D}" type="datetimeFigureOut">
              <a:rPr lang="en-US" dirty="0"/>
              <a:t>10/7/2016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6C7379-69CC-4837-9905-BEBA22830C8A}" type="datetimeFigureOut">
              <a:rPr lang="en-US" dirty="0"/>
              <a:t>10/7/2016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smtClean="0"/>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EB8B7E-8AEE-4F10-BFEE-C999AD004D36}" type="datetimeFigureOut">
              <a:rPr lang="en-US" dirty="0"/>
              <a:t>10/7/2016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8668F3F9-58BC-440B-B37B-805B9055EF92}" type="datetimeFigureOut">
              <a:rPr lang="en-US" dirty="0"/>
              <a:t>10/7/2016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D5A53AF-48EA-489D-8260-9DCAB666386A}" type="datetimeFigureOut">
              <a:rPr lang="en-US" dirty="0"/>
              <a:t>10/7/2016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dirty="0"/>
              <a:t>10/7/2016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dirty="0"/>
              <a:t>10/7/2016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dirty="0"/>
              <a:t>10/7/2016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dirty="0"/>
              <a:t>10/7/2016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dirty="0"/>
              <a:t>10/7/2016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dirty="0"/>
              <a:t>10/7/2016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dirty="0"/>
              <a:t>10/7/2016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dirty="0"/>
              <a:t>10/7/2016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D1BD23-6E54-4D9D-AD88-A2813C73CC25}" type="datetimeFigureOut">
              <a:rPr lang="en-US" dirty="0"/>
              <a:t>10/7/2016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71A834-4F3C-4AF9-9C74-05EC35A0F292}" type="datetimeFigureOut">
              <a:rPr lang="en-US" dirty="0"/>
              <a:t>10/7/2016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dirty="0"/>
              <a:t>10/7/2016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799" y="3388659"/>
            <a:ext cx="9144000" cy="2776140"/>
          </a:xfrm>
        </p:spPr>
        <p:txBody>
          <a:bodyPr>
            <a:noAutofit/>
          </a:bodyPr>
          <a:lstStyle/>
          <a:p>
            <a:r>
              <a:rPr lang="en-US" sz="6600" dirty="0" smtClean="0"/>
              <a:t>Compliance w/ Title IX: Federal </a:t>
            </a:r>
            <a:br>
              <a:rPr lang="en-US" sz="6600" dirty="0" smtClean="0"/>
            </a:br>
            <a:r>
              <a:rPr lang="en-US" sz="6600" dirty="0" smtClean="0"/>
              <a:t>&amp;  State Training Requirements</a:t>
            </a:r>
            <a:br>
              <a:rPr lang="en-US" sz="6600" dirty="0" smtClean="0"/>
            </a:br>
            <a:r>
              <a:rPr lang="en-US" sz="3600" dirty="0" smtClean="0">
                <a:latin typeface="Century Gothic" panose="020B0502020202020204" pitchFamily="34" charset="0"/>
              </a:rPr>
              <a:t>Public  Act  99-0426, effective August 1, 2016</a:t>
            </a:r>
            <a:r>
              <a:rPr lang="en-US" sz="6600" dirty="0" smtClean="0"/>
              <a:t/>
            </a:r>
            <a:br>
              <a:rPr lang="en-US" sz="6600" dirty="0" smtClean="0"/>
            </a:br>
            <a:r>
              <a:rPr lang="en-US" sz="3200" i="1" dirty="0" smtClean="0">
                <a:effectLst/>
                <a:latin typeface="Century Gothic" panose="020B0502020202020204" pitchFamily="34" charset="0"/>
              </a:rPr>
              <a:t>(  500 Campuses  affected ) </a:t>
            </a:r>
            <a:r>
              <a:rPr lang="en-US" sz="6600" i="1" dirty="0" smtClean="0">
                <a:effectLst/>
                <a:latin typeface="Century Gothic" panose="020B0502020202020204" pitchFamily="34" charset="0"/>
              </a:rPr>
              <a:t> </a:t>
            </a:r>
            <a:r>
              <a:rPr lang="en-US" sz="6600" dirty="0" smtClean="0"/>
              <a:t/>
            </a:r>
            <a:br>
              <a:rPr lang="en-US" sz="6600" dirty="0" smtClean="0"/>
            </a:br>
            <a:endParaRPr lang="en-US" sz="6600" dirty="0"/>
          </a:p>
        </p:txBody>
      </p:sp>
      <p:sp>
        <p:nvSpPr>
          <p:cNvPr id="3" name="Subtitle 2"/>
          <p:cNvSpPr>
            <a:spLocks noGrp="1"/>
          </p:cNvSpPr>
          <p:nvPr>
            <p:ph type="subTitle" idx="1"/>
          </p:nvPr>
        </p:nvSpPr>
        <p:spPr>
          <a:xfrm>
            <a:off x="2209799" y="2000922"/>
            <a:ext cx="9144000" cy="903643"/>
          </a:xfrm>
        </p:spPr>
        <p:txBody>
          <a:bodyPr>
            <a:normAutofit fontScale="77500" lnSpcReduction="20000"/>
          </a:bodyPr>
          <a:lstStyle/>
          <a:p>
            <a:r>
              <a:rPr lang="en-US" dirty="0" smtClean="0"/>
              <a:t>TITLE IX MATTERS </a:t>
            </a:r>
          </a:p>
          <a:p>
            <a:r>
              <a:rPr lang="en-US" dirty="0" smtClean="0"/>
              <a:t>(The Illinois Preventing Sexual Violence in Higher Education Act)</a:t>
            </a:r>
            <a:endParaRPr lang="en-US" dirty="0"/>
          </a:p>
        </p:txBody>
      </p:sp>
    </p:spTree>
    <p:extLst>
      <p:ext uri="{BB962C8B-B14F-4D97-AF65-F5344CB8AC3E}">
        <p14:creationId xmlns:p14="http://schemas.microsoft.com/office/powerpoint/2010/main" val="15567920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“Sexual assault on campus is a serious issue of national concern. Federal laws, including Title IX, VAWA and the Clery Act require educational institutions to provide training that addresses sex discrimination and sexual violence.</a:t>
            </a:r>
            <a:br>
              <a:rPr lang="en-US" dirty="0" smtClean="0"/>
            </a:br>
            <a:r>
              <a:rPr lang="en-US" dirty="0" smtClean="0"/>
              <a:t>At Judson University we want to be a safe place for God’s people and a good steward of the students he is entrusting us with for the next four, five or six years.”</a:t>
            </a:r>
            <a:endParaRPr lang="en-US" dirty="0"/>
          </a:p>
        </p:txBody>
      </p:sp>
      <p:sp>
        <p:nvSpPr>
          <p:cNvPr id="5" name="Text Placeholder 4"/>
          <p:cNvSpPr>
            <a:spLocks noGrp="1"/>
          </p:cNvSpPr>
          <p:nvPr>
            <p:ph type="body" sz="half" idx="2"/>
          </p:nvPr>
        </p:nvSpPr>
        <p:spPr/>
        <p:txBody>
          <a:bodyPr>
            <a:normAutofit/>
          </a:bodyPr>
          <a:lstStyle/>
          <a:p>
            <a:pPr algn="r"/>
            <a:r>
              <a:rPr lang="en-US" sz="8000" dirty="0" smtClean="0"/>
              <a:t>At Judson University</a:t>
            </a:r>
            <a:endParaRPr lang="en-US" sz="8000" dirty="0"/>
          </a:p>
        </p:txBody>
      </p:sp>
    </p:spTree>
    <p:extLst>
      <p:ext uri="{BB962C8B-B14F-4D97-AF65-F5344CB8AC3E}">
        <p14:creationId xmlns:p14="http://schemas.microsoft.com/office/powerpoint/2010/main" val="21323048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055345"/>
          </a:xfrm>
        </p:spPr>
        <p:txBody>
          <a:bodyPr>
            <a:normAutofit fontScale="90000"/>
          </a:bodyPr>
          <a:lstStyle/>
          <a:p>
            <a:pPr algn="r"/>
            <a:r>
              <a:rPr lang="en-US" sz="4400" dirty="0" smtClean="0"/>
              <a:t>TITLE IX BASICS </a:t>
            </a:r>
            <a:br>
              <a:rPr lang="en-US" sz="4400" dirty="0" smtClean="0"/>
            </a:br>
            <a:r>
              <a:rPr lang="en-US" sz="7300" dirty="0" smtClean="0"/>
              <a:t>“</a:t>
            </a:r>
            <a:r>
              <a:rPr lang="en-US" sz="7300" i="1" dirty="0" smtClean="0"/>
              <a:t>Issues of Sexual Misconduct”</a:t>
            </a:r>
            <a:br>
              <a:rPr lang="en-US" sz="7300" i="1" dirty="0" smtClean="0"/>
            </a:br>
            <a:r>
              <a:rPr lang="en-US" sz="2200" i="1" dirty="0" smtClean="0"/>
              <a:t>“No person in the United States shall, on the basis of sex, be excluded from participation in, be denied the benefit of, or be subjected to discrimination under any education program or activity receiving Federal Financial assistance.” </a:t>
            </a:r>
            <a:endParaRPr lang="en-US" sz="2000" i="1" dirty="0"/>
          </a:p>
        </p:txBody>
      </p:sp>
      <p:sp>
        <p:nvSpPr>
          <p:cNvPr id="3" name="Content Placeholder 2"/>
          <p:cNvSpPr>
            <a:spLocks noGrp="1"/>
          </p:cNvSpPr>
          <p:nvPr>
            <p:ph idx="1"/>
          </p:nvPr>
        </p:nvSpPr>
        <p:spPr>
          <a:xfrm>
            <a:off x="1120000" y="2926080"/>
            <a:ext cx="10233800" cy="3657600"/>
          </a:xfrm>
        </p:spPr>
        <p:txBody>
          <a:bodyPr>
            <a:normAutofit lnSpcReduction="10000"/>
          </a:bodyPr>
          <a:lstStyle/>
          <a:p>
            <a:pPr marL="457200" indent="-457200">
              <a:buFont typeface="+mj-lt"/>
              <a:buAutoNum type="arabicPeriod"/>
            </a:pPr>
            <a:r>
              <a:rPr lang="en-US" sz="3200" dirty="0" smtClean="0"/>
              <a:t>Prohibits discrimination on the basis of sex in education programs and activities.</a:t>
            </a:r>
          </a:p>
          <a:p>
            <a:pPr marL="457200" indent="-457200">
              <a:buFont typeface="+mj-lt"/>
              <a:buAutoNum type="arabicPeriod"/>
            </a:pPr>
            <a:r>
              <a:rPr lang="en-US" sz="3200" dirty="0" smtClean="0"/>
              <a:t>Colleges &amp; Universities must have procedures for students to file complaints of sexual discrimination.</a:t>
            </a:r>
          </a:p>
          <a:p>
            <a:pPr marL="457200" indent="-457200">
              <a:buFont typeface="+mj-lt"/>
              <a:buAutoNum type="arabicPeriod"/>
            </a:pPr>
            <a:r>
              <a:rPr lang="en-US" sz="3200" dirty="0" smtClean="0"/>
              <a:t>Colleges &amp; Universities must be proactive in establishing a campus free of sexual discrimination.</a:t>
            </a:r>
          </a:p>
          <a:p>
            <a:pPr marL="457200" indent="-457200">
              <a:buFont typeface="+mj-lt"/>
              <a:buAutoNum type="arabicPeriod"/>
            </a:pPr>
            <a:r>
              <a:rPr lang="en-US" sz="3200" dirty="0" smtClean="0"/>
              <a:t>Colleges must have and distribute a policy against sex discrimination.</a:t>
            </a:r>
            <a:endParaRPr lang="en-US" sz="3200" dirty="0"/>
          </a:p>
        </p:txBody>
      </p:sp>
    </p:spTree>
    <p:extLst>
      <p:ext uri="{BB962C8B-B14F-4D97-AF65-F5344CB8AC3E}">
        <p14:creationId xmlns:p14="http://schemas.microsoft.com/office/powerpoint/2010/main" val="11847904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t>
            </a:r>
            <a:r>
              <a:rPr lang="en-US" dirty="0" smtClean="0"/>
              <a:t>Training requirements for advisors &amp; responsible persons</a:t>
            </a:r>
            <a:br>
              <a:rPr lang="en-US" dirty="0" smtClean="0"/>
            </a:br>
            <a:r>
              <a:rPr lang="en-US" dirty="0" smtClean="0"/>
              <a:t>	Additional Channels for Reporting Complaints</a:t>
            </a:r>
            <a:br>
              <a:rPr lang="en-US" dirty="0" smtClean="0"/>
            </a:br>
            <a:r>
              <a:rPr lang="en-US" dirty="0" smtClean="0"/>
              <a:t>	12 Hour response deadlines</a:t>
            </a:r>
            <a:br>
              <a:rPr lang="en-US" dirty="0" smtClean="0"/>
            </a:br>
            <a:r>
              <a:rPr lang="en-US" dirty="0" smtClean="0"/>
              <a:t>	Statutory Process for Task force formation</a:t>
            </a:r>
            <a:br>
              <a:rPr lang="en-US" dirty="0" smtClean="0"/>
            </a:br>
            <a:r>
              <a:rPr lang="en-US" dirty="0" smtClean="0"/>
              <a:t>	Free medical forensic examination</a:t>
            </a:r>
            <a:br>
              <a:rPr lang="en-US" dirty="0" smtClean="0"/>
            </a:br>
            <a:r>
              <a:rPr lang="en-US" dirty="0" smtClean="0"/>
              <a:t>	Specific Appeal process</a:t>
            </a:r>
            <a:br>
              <a:rPr lang="en-US" dirty="0" smtClean="0"/>
            </a:br>
            <a:r>
              <a:rPr lang="en-US" dirty="0" smtClean="0"/>
              <a:t>	Amnesty</a:t>
            </a:r>
            <a:br>
              <a:rPr lang="en-US" dirty="0" smtClean="0"/>
            </a:br>
            <a:r>
              <a:rPr lang="en-US" dirty="0" smtClean="0"/>
              <a:t>	Annual Reporting</a:t>
            </a:r>
            <a:endParaRPr lang="en-US" dirty="0"/>
          </a:p>
        </p:txBody>
      </p:sp>
      <p:sp>
        <p:nvSpPr>
          <p:cNvPr id="4" name="Text Placeholder 3"/>
          <p:cNvSpPr>
            <a:spLocks noGrp="1"/>
          </p:cNvSpPr>
          <p:nvPr>
            <p:ph type="body" sz="half" idx="2"/>
          </p:nvPr>
        </p:nvSpPr>
        <p:spPr/>
        <p:txBody>
          <a:bodyPr>
            <a:noAutofit/>
          </a:bodyPr>
          <a:lstStyle/>
          <a:p>
            <a:pPr algn="r"/>
            <a:r>
              <a:rPr lang="en-US" sz="6600" dirty="0" smtClean="0"/>
              <a:t>New Title IX Illinois Requirements </a:t>
            </a:r>
          </a:p>
        </p:txBody>
      </p:sp>
    </p:spTree>
    <p:extLst>
      <p:ext uri="{BB962C8B-B14F-4D97-AF65-F5344CB8AC3E}">
        <p14:creationId xmlns:p14="http://schemas.microsoft.com/office/powerpoint/2010/main" val="5941944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9788" y="397398"/>
            <a:ext cx="10515600" cy="3534344"/>
          </a:xfrm>
        </p:spPr>
        <p:txBody>
          <a:bodyPr>
            <a:normAutofit/>
          </a:bodyPr>
          <a:lstStyle/>
          <a:p>
            <a:r>
              <a:rPr lang="en-US" sz="2400" dirty="0" smtClean="0"/>
              <a:t>Adopted University Sexual Misconduct Policy</a:t>
            </a:r>
            <a:br>
              <a:rPr lang="en-US" sz="2400" dirty="0" smtClean="0"/>
            </a:br>
            <a:r>
              <a:rPr lang="en-US" sz="2400" dirty="0" smtClean="0"/>
              <a:t>Online Title Nine Training Webinars, Sponsored by ODSD </a:t>
            </a:r>
            <a:br>
              <a:rPr lang="en-US" sz="2400" dirty="0" smtClean="0"/>
            </a:br>
            <a:r>
              <a:rPr lang="en-US" sz="2400" dirty="0" smtClean="0"/>
              <a:t>Participation in a Chicagoland Regional Task force w/ other CCCU’s</a:t>
            </a:r>
            <a:br>
              <a:rPr lang="en-US" sz="2400" dirty="0" smtClean="0"/>
            </a:br>
            <a:r>
              <a:rPr lang="en-US" sz="2400" dirty="0" smtClean="0"/>
              <a:t>Partnering w/ Elgin Crisis Center &amp; Rockford Sexual Assault Counseling, Inc.</a:t>
            </a:r>
            <a:br>
              <a:rPr lang="en-US" sz="2400" dirty="0" smtClean="0"/>
            </a:br>
            <a:r>
              <a:rPr lang="en-US" sz="2400" dirty="0" smtClean="0"/>
              <a:t>Fall Semester 2016, New Student Orientation on Title IX Basics</a:t>
            </a:r>
            <a:br>
              <a:rPr lang="en-US" sz="2400" dirty="0" smtClean="0"/>
            </a:br>
            <a:r>
              <a:rPr lang="en-US" sz="2400" dirty="0" smtClean="0"/>
              <a:t>Creation, administering, &amp; assessing  a JU Student Climate Survey</a:t>
            </a:r>
            <a:br>
              <a:rPr lang="en-US" sz="2400" dirty="0" smtClean="0"/>
            </a:br>
            <a:r>
              <a:rPr lang="en-US" sz="2400" dirty="0" smtClean="0"/>
              <a:t>Opportunity to Electronically report sexual misconduct behavior</a:t>
            </a:r>
            <a:br>
              <a:rPr lang="en-US" sz="2400" dirty="0" smtClean="0"/>
            </a:br>
            <a:r>
              <a:rPr lang="en-US" sz="2400" dirty="0" smtClean="0"/>
              <a:t>Updated Judson Website on Title Nine Issues</a:t>
            </a:r>
            <a:br>
              <a:rPr lang="en-US" sz="2400" dirty="0" smtClean="0"/>
            </a:br>
            <a:endParaRPr lang="en-US" sz="2400" dirty="0"/>
          </a:p>
        </p:txBody>
      </p:sp>
      <p:sp>
        <p:nvSpPr>
          <p:cNvPr id="5" name="Text Placeholder 4"/>
          <p:cNvSpPr>
            <a:spLocks noGrp="1"/>
          </p:cNvSpPr>
          <p:nvPr>
            <p:ph type="body" sz="half" idx="2"/>
          </p:nvPr>
        </p:nvSpPr>
        <p:spPr/>
        <p:txBody>
          <a:bodyPr>
            <a:normAutofit fontScale="85000" lnSpcReduction="10000"/>
          </a:bodyPr>
          <a:lstStyle/>
          <a:p>
            <a:pPr algn="r"/>
            <a:r>
              <a:rPr lang="en-US" sz="7200" dirty="0" smtClean="0"/>
              <a:t>Achieving Compliance Strategy</a:t>
            </a:r>
          </a:p>
          <a:p>
            <a:pPr algn="r"/>
            <a:r>
              <a:rPr lang="en-US" sz="4700" dirty="0" smtClean="0"/>
              <a:t>(Judson University)</a:t>
            </a:r>
            <a:endParaRPr lang="en-US" sz="5600" dirty="0"/>
          </a:p>
        </p:txBody>
      </p:sp>
    </p:spTree>
    <p:extLst>
      <p:ext uri="{BB962C8B-B14F-4D97-AF65-F5344CB8AC3E}">
        <p14:creationId xmlns:p14="http://schemas.microsoft.com/office/powerpoint/2010/main" val="9017301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580913"/>
            <a:ext cx="10515600" cy="3908486"/>
          </a:xfrm>
        </p:spPr>
        <p:txBody>
          <a:bodyPr>
            <a:normAutofit fontScale="90000"/>
          </a:bodyPr>
          <a:lstStyle/>
          <a:p>
            <a:r>
              <a:rPr lang="en-US" dirty="0" smtClean="0"/>
              <a:t>Title IX Coordinator, Curtis Sartor</a:t>
            </a:r>
            <a:br>
              <a:rPr lang="en-US" dirty="0" smtClean="0"/>
            </a:br>
            <a:r>
              <a:rPr lang="en-US" dirty="0" smtClean="0"/>
              <a:t>Deputy Title Nine Coordinator, Lisa Jarot, Investigator</a:t>
            </a:r>
            <a:br>
              <a:rPr lang="en-US" dirty="0" smtClean="0"/>
            </a:br>
            <a:r>
              <a:rPr lang="en-US" dirty="0" smtClean="0"/>
              <a:t>Deputy Title Nine Coordinator, Nick Salzmann, Investigator</a:t>
            </a:r>
            <a:br>
              <a:rPr lang="en-US" dirty="0" smtClean="0"/>
            </a:br>
            <a:r>
              <a:rPr lang="en-US" dirty="0" smtClean="0"/>
              <a:t>Hearing Committee, Terry Stein</a:t>
            </a:r>
            <a:br>
              <a:rPr lang="en-US" dirty="0" smtClean="0"/>
            </a:br>
            <a:r>
              <a:rPr lang="en-US" dirty="0" smtClean="0"/>
              <a:t>Hearing Committee Rachael Shannon</a:t>
            </a:r>
            <a:br>
              <a:rPr lang="en-US" dirty="0" smtClean="0"/>
            </a:br>
            <a:r>
              <a:rPr lang="en-US" dirty="0" smtClean="0"/>
              <a:t>Hearing Committee, Jeremiah Thompson</a:t>
            </a:r>
            <a:br>
              <a:rPr lang="en-US" dirty="0" smtClean="0"/>
            </a:br>
            <a:r>
              <a:rPr lang="en-US" dirty="0" smtClean="0"/>
              <a:t>Hearing Committee, David </a:t>
            </a:r>
            <a:r>
              <a:rPr lang="en-US" dirty="0" err="1" smtClean="0"/>
              <a:t>Ogoli</a:t>
            </a:r>
            <a:r>
              <a:rPr lang="en-US" dirty="0" smtClean="0"/>
              <a:t/>
            </a:r>
            <a:br>
              <a:rPr lang="en-US" dirty="0" smtClean="0"/>
            </a:br>
            <a:r>
              <a:rPr lang="en-US" dirty="0" smtClean="0"/>
              <a:t>Hearing Committee, Diane Winton</a:t>
            </a:r>
            <a:br>
              <a:rPr lang="en-US" dirty="0" smtClean="0"/>
            </a:br>
            <a:r>
              <a:rPr lang="en-US" dirty="0" smtClean="0"/>
              <a:t>Hearing Committee, Cathy </a:t>
            </a:r>
            <a:r>
              <a:rPr lang="en-US" dirty="0" err="1" smtClean="0"/>
              <a:t>Headly</a:t>
            </a:r>
            <a:r>
              <a:rPr lang="en-US" dirty="0" smtClean="0"/>
              <a:t/>
            </a:r>
            <a:br>
              <a:rPr lang="en-US" dirty="0" smtClean="0"/>
            </a:br>
            <a:r>
              <a:rPr lang="en-US" dirty="0" smtClean="0"/>
              <a:t>Hearing Committee, Bo </a:t>
            </a:r>
            <a:r>
              <a:rPr lang="en-US" dirty="0" err="1" smtClean="0"/>
              <a:t>Sisarico</a:t>
            </a:r>
            <a:r>
              <a:rPr lang="en-US" dirty="0" smtClean="0"/>
              <a:t>, Investigator  </a:t>
            </a:r>
            <a:br>
              <a:rPr lang="en-US" dirty="0" smtClean="0"/>
            </a:br>
            <a:endParaRPr lang="en-US" dirty="0"/>
          </a:p>
        </p:txBody>
      </p:sp>
      <p:sp>
        <p:nvSpPr>
          <p:cNvPr id="3" name="Text Placeholder 2"/>
          <p:cNvSpPr>
            <a:spLocks noGrp="1"/>
          </p:cNvSpPr>
          <p:nvPr>
            <p:ph type="body" sz="half" idx="2"/>
          </p:nvPr>
        </p:nvSpPr>
        <p:spPr>
          <a:xfrm>
            <a:off x="839788" y="4916245"/>
            <a:ext cx="10514012" cy="1441524"/>
          </a:xfrm>
        </p:spPr>
        <p:txBody>
          <a:bodyPr>
            <a:normAutofit fontScale="85000" lnSpcReduction="10000"/>
          </a:bodyPr>
          <a:lstStyle/>
          <a:p>
            <a:pPr algn="r"/>
            <a:r>
              <a:rPr lang="en-US" sz="8800" dirty="0" smtClean="0"/>
              <a:t>Title IX Task Force &amp; Team</a:t>
            </a:r>
            <a:endParaRPr lang="en-US" sz="8800" dirty="0"/>
          </a:p>
        </p:txBody>
      </p:sp>
    </p:spTree>
    <p:extLst>
      <p:ext uri="{BB962C8B-B14F-4D97-AF65-F5344CB8AC3E}">
        <p14:creationId xmlns:p14="http://schemas.microsoft.com/office/powerpoint/2010/main" val="545068045"/>
      </p:ext>
    </p:extLst>
  </p:cSld>
  <p:clrMapOvr>
    <a:masterClrMapping/>
  </p:clrMapOvr>
  <p:timing>
    <p:tnLst>
      <p:par>
        <p:cTn id="1" dur="indefinite" restart="never" nodeType="tmRoot"/>
      </p:par>
    </p:tn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Depth</Template>
  <TotalTime>273</TotalTime>
  <Words>149</Words>
  <Application>Microsoft Office PowerPoint</Application>
  <PresentationFormat>Custom</PresentationFormat>
  <Paragraphs>17</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Depth</vt:lpstr>
      <vt:lpstr>Compliance w/ Title IX: Federal  &amp;  State Training Requirements Public  Act  99-0426, effective August 1, 2016 (  500 Campuses  affected )   </vt:lpstr>
      <vt:lpstr>“Sexual assault on campus is a serious issue of national concern. Federal laws, including Title IX, VAWA and the Clery Act require educational institutions to provide training that addresses sex discrimination and sexual violence. At Judson University we want to be a safe place for God’s people and a good steward of the students he is entrusting us with for the next four, five or six years.”</vt:lpstr>
      <vt:lpstr>TITLE IX BASICS  “Issues of Sexual Misconduct” “No person in the United States shall, on the basis of sex, be excluded from participation in, be denied the benefit of, or be subjected to discrimination under any education program or activity receiving Federal Financial assistance.” </vt:lpstr>
      <vt:lpstr> Training requirements for advisors &amp; responsible persons  Additional Channels for Reporting Complaints  12 Hour response deadlines  Statutory Process for Task force formation  Free medical forensic examination  Specific Appeal process  Amnesty  Annual Reporting</vt:lpstr>
      <vt:lpstr>Adopted University Sexual Misconduct Policy Online Title Nine Training Webinars, Sponsored by ODSD  Participation in a Chicagoland Regional Task force w/ other CCCU’s Partnering w/ Elgin Crisis Center &amp; Rockford Sexual Assault Counseling, Inc. Fall Semester 2016, New Student Orientation on Title IX Basics Creation, administering, &amp; assessing  a JU Student Climate Survey Opportunity to Electronically report sexual misconduct behavior Updated Judson Website on Title Nine Issues </vt:lpstr>
      <vt:lpstr>Title IX Coordinator, Curtis Sartor Deputy Title Nine Coordinator, Lisa Jarot, Investigator Deputy Title Nine Coordinator, Nick Salzmann, Investigator Hearing Committee, Terry Stein Hearing Committee Rachael Shannon Hearing Committee, Jeremiah Thompson Hearing Committee, David Ogoli Hearing Committee, Diane Winton Hearing Committee, Cathy Headly Hearing Committee, Bo Sisarico, Investigator   </vt:lpstr>
    </vt:vector>
  </TitlesOfParts>
  <Company>Judson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Sexual Misconduct</dc:title>
  <dc:creator>Sartor, Curtis J.</dc:creator>
  <cp:lastModifiedBy>W120U01</cp:lastModifiedBy>
  <cp:revision>23</cp:revision>
  <dcterms:created xsi:type="dcterms:W3CDTF">2016-08-08T15:55:50Z</dcterms:created>
  <dcterms:modified xsi:type="dcterms:W3CDTF">2016-10-07T21:35:13Z</dcterms:modified>
</cp:coreProperties>
</file>