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57" r:id="rId3"/>
    <p:sldId id="281" r:id="rId4"/>
    <p:sldId id="295" r:id="rId5"/>
    <p:sldId id="262" r:id="rId6"/>
    <p:sldId id="280" r:id="rId7"/>
    <p:sldId id="263" r:id="rId8"/>
    <p:sldId id="267" r:id="rId9"/>
    <p:sldId id="259" r:id="rId10"/>
    <p:sldId id="294" r:id="rId11"/>
    <p:sldId id="292" r:id="rId12"/>
    <p:sldId id="258" r:id="rId13"/>
    <p:sldId id="260" r:id="rId14"/>
    <p:sldId id="287" r:id="rId15"/>
    <p:sldId id="289" r:id="rId16"/>
    <p:sldId id="275" r:id="rId17"/>
    <p:sldId id="274" r:id="rId18"/>
    <p:sldId id="286" r:id="rId19"/>
    <p:sldId id="285" r:id="rId20"/>
    <p:sldId id="283" r:id="rId21"/>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90791" autoAdjust="0"/>
  </p:normalViewPr>
  <p:slideViewPr>
    <p:cSldViewPr>
      <p:cViewPr>
        <p:scale>
          <a:sx n="88" d="100"/>
          <a:sy n="88" d="100"/>
        </p:scale>
        <p:origin x="-1002"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sz="quarter" idx="1"/>
          </p:nvPr>
        </p:nvSpPr>
        <p:spPr>
          <a:xfrm>
            <a:off x="3884614" y="0"/>
            <a:ext cx="2971800" cy="464820"/>
          </a:xfrm>
          <a:prstGeom prst="rect">
            <a:avLst/>
          </a:prstGeom>
        </p:spPr>
        <p:txBody>
          <a:bodyPr vert="horz" lIns="92492" tIns="46246" rIns="92492" bIns="46246" rtlCol="0"/>
          <a:lstStyle>
            <a:lvl1pPr algn="r">
              <a:defRPr sz="1200"/>
            </a:lvl1pPr>
          </a:lstStyle>
          <a:p>
            <a:fld id="{82A8359A-6B93-4670-82C7-768EA049545C}" type="datetimeFigureOut">
              <a:rPr lang="en-US" smtClean="0"/>
              <a:t>8/2/2019</a:t>
            </a:fld>
            <a:endParaRPr lang="en-US" dirty="0"/>
          </a:p>
        </p:txBody>
      </p:sp>
      <p:sp>
        <p:nvSpPr>
          <p:cNvPr id="4" name="Footer Placeholder 3"/>
          <p:cNvSpPr>
            <a:spLocks noGrp="1"/>
          </p:cNvSpPr>
          <p:nvPr>
            <p:ph type="ftr" sz="quarter" idx="2"/>
          </p:nvPr>
        </p:nvSpPr>
        <p:spPr>
          <a:xfrm>
            <a:off x="0" y="8829966"/>
            <a:ext cx="2971800" cy="464820"/>
          </a:xfrm>
          <a:prstGeom prst="rect">
            <a:avLst/>
          </a:prstGeom>
        </p:spPr>
        <p:txBody>
          <a:bodyPr vert="horz" lIns="92492" tIns="46246" rIns="92492" bIns="4624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4" y="8829966"/>
            <a:ext cx="2971800" cy="464820"/>
          </a:xfrm>
          <a:prstGeom prst="rect">
            <a:avLst/>
          </a:prstGeom>
        </p:spPr>
        <p:txBody>
          <a:bodyPr vert="horz" lIns="92492" tIns="46246" rIns="92492" bIns="46246" rtlCol="0" anchor="b"/>
          <a:lstStyle>
            <a:lvl1pPr algn="r">
              <a:defRPr sz="1200"/>
            </a:lvl1pPr>
          </a:lstStyle>
          <a:p>
            <a:fld id="{8240089C-C629-4557-9E41-8501B0B692F1}" type="slidenum">
              <a:rPr lang="en-US" smtClean="0"/>
              <a:t>‹#›</a:t>
            </a:fld>
            <a:endParaRPr lang="en-US" dirty="0"/>
          </a:p>
        </p:txBody>
      </p:sp>
    </p:spTree>
    <p:extLst>
      <p:ext uri="{BB962C8B-B14F-4D97-AF65-F5344CB8AC3E}">
        <p14:creationId xmlns:p14="http://schemas.microsoft.com/office/powerpoint/2010/main" val="33195617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884614" y="0"/>
            <a:ext cx="2971800" cy="464820"/>
          </a:xfrm>
          <a:prstGeom prst="rect">
            <a:avLst/>
          </a:prstGeom>
        </p:spPr>
        <p:txBody>
          <a:bodyPr vert="horz" lIns="92492" tIns="46246" rIns="92492" bIns="46246" rtlCol="0"/>
          <a:lstStyle>
            <a:lvl1pPr algn="r">
              <a:defRPr sz="1200"/>
            </a:lvl1pPr>
          </a:lstStyle>
          <a:p>
            <a:fld id="{04387572-AF82-43F1-B265-A16ADF48DC0B}" type="datetimeFigureOut">
              <a:rPr lang="en-US" smtClean="0"/>
              <a:t>8/2/2019</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2971800" cy="464820"/>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4" y="8829966"/>
            <a:ext cx="2971800" cy="464820"/>
          </a:xfrm>
          <a:prstGeom prst="rect">
            <a:avLst/>
          </a:prstGeom>
        </p:spPr>
        <p:txBody>
          <a:bodyPr vert="horz" lIns="92492" tIns="46246" rIns="92492" bIns="46246" rtlCol="0" anchor="b"/>
          <a:lstStyle>
            <a:lvl1pPr algn="r">
              <a:defRPr sz="1200"/>
            </a:lvl1pPr>
          </a:lstStyle>
          <a:p>
            <a:fld id="{AD56E8D8-FB20-47A0-BCBD-EA089B90F858}" type="slidenum">
              <a:rPr lang="en-US" smtClean="0"/>
              <a:t>‹#›</a:t>
            </a:fld>
            <a:endParaRPr lang="en-US" dirty="0"/>
          </a:p>
        </p:txBody>
      </p:sp>
    </p:spTree>
    <p:extLst>
      <p:ext uri="{BB962C8B-B14F-4D97-AF65-F5344CB8AC3E}">
        <p14:creationId xmlns:p14="http://schemas.microsoft.com/office/powerpoint/2010/main" val="455389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56E8D8-FB20-47A0-BCBD-EA089B90F858}" type="slidenum">
              <a:rPr lang="en-US" smtClean="0"/>
              <a:t>1</a:t>
            </a:fld>
            <a:endParaRPr lang="en-US" dirty="0"/>
          </a:p>
        </p:txBody>
      </p:sp>
    </p:spTree>
    <p:extLst>
      <p:ext uri="{BB962C8B-B14F-4D97-AF65-F5344CB8AC3E}">
        <p14:creationId xmlns:p14="http://schemas.microsoft.com/office/powerpoint/2010/main" val="3030989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following is a video filmed</a:t>
            </a:r>
            <a:r>
              <a:rPr lang="en-US" baseline="0" dirty="0" smtClean="0"/>
              <a:t> by Group ‘A’ at the local mall where they ran into rival Group ‘B’. Group ‘B’ just lost a fellow member due to gun violence one week prior. Group ‘B’ attributes the recent murder to Group ‘A’, however no one was ever arrested in that case.</a:t>
            </a:r>
          </a:p>
          <a:p>
            <a:endParaRPr lang="en-US" dirty="0"/>
          </a:p>
        </p:txBody>
      </p:sp>
      <p:sp>
        <p:nvSpPr>
          <p:cNvPr id="4" name="Slide Number Placeholder 3"/>
          <p:cNvSpPr>
            <a:spLocks noGrp="1"/>
          </p:cNvSpPr>
          <p:nvPr>
            <p:ph type="sldNum" sz="quarter" idx="10"/>
          </p:nvPr>
        </p:nvSpPr>
        <p:spPr/>
        <p:txBody>
          <a:bodyPr/>
          <a:lstStyle/>
          <a:p>
            <a:fld id="{AD56E8D8-FB20-47A0-BCBD-EA089B90F858}" type="slidenum">
              <a:rPr lang="en-US" smtClean="0"/>
              <a:t>11</a:t>
            </a:fld>
            <a:endParaRPr lang="en-US" dirty="0"/>
          </a:p>
        </p:txBody>
      </p:sp>
    </p:spTree>
    <p:extLst>
      <p:ext uri="{BB962C8B-B14F-4D97-AF65-F5344CB8AC3E}">
        <p14:creationId xmlns:p14="http://schemas.microsoft.com/office/powerpoint/2010/main" val="3298752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Cliques</a:t>
            </a:r>
            <a:r>
              <a:rPr lang="en-US" baseline="0" dirty="0" smtClean="0"/>
              <a:t> a</a:t>
            </a:r>
            <a:r>
              <a:rPr lang="en-US" dirty="0" smtClean="0"/>
              <a:t>rguing on social media sparks violence. This news feed is between a victim who</a:t>
            </a:r>
            <a:r>
              <a:rPr lang="en-US" baseline="0" dirty="0" smtClean="0"/>
              <a:t> was shot, (leaving him paralyzed in a wheel chair) and the alleged shooter. </a:t>
            </a:r>
            <a:r>
              <a:rPr lang="en-US" dirty="0" smtClean="0"/>
              <a:t>CV staff can monitor</a:t>
            </a:r>
            <a:r>
              <a:rPr lang="en-US" baseline="0" dirty="0" smtClean="0"/>
              <a:t> social media</a:t>
            </a:r>
            <a:r>
              <a:rPr lang="en-US" dirty="0" smtClean="0"/>
              <a:t> as a tool to detect</a:t>
            </a:r>
            <a:r>
              <a:rPr lang="en-US" baseline="0" dirty="0" smtClean="0"/>
              <a:t> violence &amp; stop it on the front end before it leads to injury and/or death.</a:t>
            </a:r>
            <a:endParaRPr lang="en-US" dirty="0"/>
          </a:p>
        </p:txBody>
      </p:sp>
      <p:sp>
        <p:nvSpPr>
          <p:cNvPr id="4" name="Slide Number Placeholder 3"/>
          <p:cNvSpPr>
            <a:spLocks noGrp="1"/>
          </p:cNvSpPr>
          <p:nvPr>
            <p:ph type="sldNum" sz="quarter" idx="10"/>
          </p:nvPr>
        </p:nvSpPr>
        <p:spPr/>
        <p:txBody>
          <a:bodyPr/>
          <a:lstStyle/>
          <a:p>
            <a:fld id="{AD56E8D8-FB20-47A0-BCBD-EA089B90F858}" type="slidenum">
              <a:rPr lang="en-US" smtClean="0"/>
              <a:t>12</a:t>
            </a:fld>
            <a:endParaRPr lang="en-US" dirty="0"/>
          </a:p>
        </p:txBody>
      </p:sp>
    </p:spTree>
    <p:extLst>
      <p:ext uri="{BB962C8B-B14F-4D97-AF65-F5344CB8AC3E}">
        <p14:creationId xmlns:p14="http://schemas.microsoft.com/office/powerpoint/2010/main" val="514253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56E8D8-FB20-47A0-BCBD-EA089B90F858}" type="slidenum">
              <a:rPr lang="en-US" smtClean="0"/>
              <a:t>13</a:t>
            </a:fld>
            <a:endParaRPr lang="en-US" dirty="0"/>
          </a:p>
        </p:txBody>
      </p:sp>
    </p:spTree>
    <p:extLst>
      <p:ext uri="{BB962C8B-B14F-4D97-AF65-F5344CB8AC3E}">
        <p14:creationId xmlns:p14="http://schemas.microsoft.com/office/powerpoint/2010/main" val="2088673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these photos were taken in 2013 all of these young men have been killed from gun violence stemming directly</a:t>
            </a:r>
            <a:r>
              <a:rPr lang="en-US" baseline="0" dirty="0" smtClean="0"/>
              <a:t> from social media taunts &amp; disrespectful posts &amp; comments aimed at their rival groups.</a:t>
            </a:r>
            <a:endParaRPr lang="en-US" dirty="0"/>
          </a:p>
        </p:txBody>
      </p:sp>
      <p:sp>
        <p:nvSpPr>
          <p:cNvPr id="4" name="Slide Number Placeholder 3"/>
          <p:cNvSpPr>
            <a:spLocks noGrp="1"/>
          </p:cNvSpPr>
          <p:nvPr>
            <p:ph type="sldNum" sz="quarter" idx="10"/>
          </p:nvPr>
        </p:nvSpPr>
        <p:spPr/>
        <p:txBody>
          <a:bodyPr/>
          <a:lstStyle/>
          <a:p>
            <a:fld id="{AD56E8D8-FB20-47A0-BCBD-EA089B90F858}" type="slidenum">
              <a:rPr lang="en-US" smtClean="0"/>
              <a:t>14</a:t>
            </a:fld>
            <a:endParaRPr lang="en-US" dirty="0"/>
          </a:p>
        </p:txBody>
      </p:sp>
    </p:spTree>
    <p:extLst>
      <p:ext uri="{BB962C8B-B14F-4D97-AF65-F5344CB8AC3E}">
        <p14:creationId xmlns:p14="http://schemas.microsoft.com/office/powerpoint/2010/main" val="3469649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has become the “NORM” on the streets to name the block, clique</a:t>
            </a:r>
            <a:r>
              <a:rPr lang="en-US" baseline="0" dirty="0" smtClean="0"/>
              <a:t> and the world after someone shot &amp; killed. </a:t>
            </a:r>
            <a:endParaRPr lang="en-US" dirty="0"/>
          </a:p>
        </p:txBody>
      </p:sp>
      <p:sp>
        <p:nvSpPr>
          <p:cNvPr id="4" name="Slide Number Placeholder 3"/>
          <p:cNvSpPr>
            <a:spLocks noGrp="1"/>
          </p:cNvSpPr>
          <p:nvPr>
            <p:ph type="sldNum" sz="quarter" idx="10"/>
          </p:nvPr>
        </p:nvSpPr>
        <p:spPr/>
        <p:txBody>
          <a:bodyPr/>
          <a:lstStyle/>
          <a:p>
            <a:fld id="{AD56E8D8-FB20-47A0-BCBD-EA089B90F858}" type="slidenum">
              <a:rPr lang="en-US" smtClean="0"/>
              <a:t>15</a:t>
            </a:fld>
            <a:endParaRPr lang="en-US" dirty="0"/>
          </a:p>
        </p:txBody>
      </p:sp>
    </p:spTree>
    <p:extLst>
      <p:ext uri="{BB962C8B-B14F-4D97-AF65-F5344CB8AC3E}">
        <p14:creationId xmlns:p14="http://schemas.microsoft.com/office/powerpoint/2010/main" val="2448718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YOU are a </a:t>
            </a:r>
            <a:r>
              <a:rPr lang="en-US" smtClean="0"/>
              <a:t>ROLE MODEL. </a:t>
            </a:r>
            <a:r>
              <a:rPr lang="en-US" dirty="0" smtClean="0"/>
              <a:t>Never LIKE a post</a:t>
            </a:r>
            <a:r>
              <a:rPr lang="en-US" baseline="0" dirty="0" smtClean="0"/>
              <a:t> on social media if it is negative displaying weapons, drugs or violence. Instead intervene with a positive comment whenever possible to defuse the situation (if in fact) you have a relationship with those individuals.</a:t>
            </a:r>
            <a:endParaRPr lang="en-US" dirty="0"/>
          </a:p>
        </p:txBody>
      </p:sp>
      <p:sp>
        <p:nvSpPr>
          <p:cNvPr id="4" name="Slide Number Placeholder 3"/>
          <p:cNvSpPr>
            <a:spLocks noGrp="1"/>
          </p:cNvSpPr>
          <p:nvPr>
            <p:ph type="sldNum" sz="quarter" idx="10"/>
          </p:nvPr>
        </p:nvSpPr>
        <p:spPr/>
        <p:txBody>
          <a:bodyPr/>
          <a:lstStyle/>
          <a:p>
            <a:fld id="{AD56E8D8-FB20-47A0-BCBD-EA089B90F858}" type="slidenum">
              <a:rPr lang="en-US" smtClean="0"/>
              <a:t>16</a:t>
            </a:fld>
            <a:endParaRPr lang="en-US" dirty="0"/>
          </a:p>
        </p:txBody>
      </p:sp>
    </p:spTree>
    <p:extLst>
      <p:ext uri="{BB962C8B-B14F-4D97-AF65-F5344CB8AC3E}">
        <p14:creationId xmlns:p14="http://schemas.microsoft.com/office/powerpoint/2010/main" val="1862397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Friending and following high risk on social media gives us the opportunity</a:t>
            </a:r>
            <a:r>
              <a:rPr lang="en-US" baseline="0" dirty="0" smtClean="0"/>
              <a:t> to meet them where they are and build stronger relationships</a:t>
            </a:r>
            <a:endParaRPr lang="en-US" dirty="0"/>
          </a:p>
        </p:txBody>
      </p:sp>
      <p:sp>
        <p:nvSpPr>
          <p:cNvPr id="4" name="Slide Number Placeholder 3"/>
          <p:cNvSpPr>
            <a:spLocks noGrp="1"/>
          </p:cNvSpPr>
          <p:nvPr>
            <p:ph type="sldNum" sz="quarter" idx="10"/>
          </p:nvPr>
        </p:nvSpPr>
        <p:spPr/>
        <p:txBody>
          <a:bodyPr/>
          <a:lstStyle/>
          <a:p>
            <a:fld id="{AD56E8D8-FB20-47A0-BCBD-EA089B90F858}" type="slidenum">
              <a:rPr lang="en-US" smtClean="0"/>
              <a:t>17</a:t>
            </a:fld>
            <a:endParaRPr lang="en-US" dirty="0"/>
          </a:p>
        </p:txBody>
      </p:sp>
    </p:spTree>
    <p:extLst>
      <p:ext uri="{BB962C8B-B14F-4D97-AF65-F5344CB8AC3E}">
        <p14:creationId xmlns:p14="http://schemas.microsoft.com/office/powerpoint/2010/main" val="17376407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56E8D8-FB20-47A0-BCBD-EA089B90F858}" type="slidenum">
              <a:rPr lang="en-US" smtClean="0"/>
              <a:t>18</a:t>
            </a:fld>
            <a:endParaRPr lang="en-US" dirty="0"/>
          </a:p>
        </p:txBody>
      </p:sp>
    </p:spTree>
    <p:extLst>
      <p:ext uri="{BB962C8B-B14F-4D97-AF65-F5344CB8AC3E}">
        <p14:creationId xmlns:p14="http://schemas.microsoft.com/office/powerpoint/2010/main" val="1266723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56E8D8-FB20-47A0-BCBD-EA089B90F858}" type="slidenum">
              <a:rPr lang="en-US" smtClean="0"/>
              <a:t>19</a:t>
            </a:fld>
            <a:endParaRPr lang="en-US" dirty="0"/>
          </a:p>
        </p:txBody>
      </p:sp>
    </p:spTree>
    <p:extLst>
      <p:ext uri="{BB962C8B-B14F-4D97-AF65-F5344CB8AC3E}">
        <p14:creationId xmlns:p14="http://schemas.microsoft.com/office/powerpoint/2010/main" val="29154176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56E8D8-FB20-47A0-BCBD-EA089B90F858}" type="slidenum">
              <a:rPr lang="en-US" smtClean="0"/>
              <a:t>20</a:t>
            </a:fld>
            <a:endParaRPr lang="en-US" dirty="0"/>
          </a:p>
        </p:txBody>
      </p:sp>
    </p:spTree>
    <p:extLst>
      <p:ext uri="{BB962C8B-B14F-4D97-AF65-F5344CB8AC3E}">
        <p14:creationId xmlns:p14="http://schemas.microsoft.com/office/powerpoint/2010/main" val="4106099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56E8D8-FB20-47A0-BCBD-EA089B90F858}" type="slidenum">
              <a:rPr lang="en-US" smtClean="0"/>
              <a:t>2</a:t>
            </a:fld>
            <a:endParaRPr lang="en-US" dirty="0"/>
          </a:p>
        </p:txBody>
      </p:sp>
    </p:spTree>
    <p:extLst>
      <p:ext uri="{BB962C8B-B14F-4D97-AF65-F5344CB8AC3E}">
        <p14:creationId xmlns:p14="http://schemas.microsoft.com/office/powerpoint/2010/main" val="770252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56E8D8-FB20-47A0-BCBD-EA089B90F858}" type="slidenum">
              <a:rPr lang="en-US" smtClean="0"/>
              <a:t>3</a:t>
            </a:fld>
            <a:endParaRPr lang="en-US" dirty="0"/>
          </a:p>
        </p:txBody>
      </p:sp>
    </p:spTree>
    <p:extLst>
      <p:ext uri="{BB962C8B-B14F-4D97-AF65-F5344CB8AC3E}">
        <p14:creationId xmlns:p14="http://schemas.microsoft.com/office/powerpoint/2010/main" val="664118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AD56E8D8-FB20-47A0-BCBD-EA089B90F858}" type="slidenum">
              <a:rPr lang="en-US" smtClean="0"/>
              <a:t>5</a:t>
            </a:fld>
            <a:endParaRPr lang="en-US" dirty="0"/>
          </a:p>
        </p:txBody>
      </p:sp>
    </p:spTree>
    <p:extLst>
      <p:ext uri="{BB962C8B-B14F-4D97-AF65-F5344CB8AC3E}">
        <p14:creationId xmlns:p14="http://schemas.microsoft.com/office/powerpoint/2010/main" val="2780814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56E8D8-FB20-47A0-BCBD-EA089B90F858}" type="slidenum">
              <a:rPr lang="en-US" smtClean="0"/>
              <a:t>6</a:t>
            </a:fld>
            <a:endParaRPr lang="en-US" dirty="0"/>
          </a:p>
        </p:txBody>
      </p:sp>
    </p:spTree>
    <p:extLst>
      <p:ext uri="{BB962C8B-B14F-4D97-AF65-F5344CB8AC3E}">
        <p14:creationId xmlns:p14="http://schemas.microsoft.com/office/powerpoint/2010/main" val="1503743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56E8D8-FB20-47A0-BCBD-EA089B90F858}" type="slidenum">
              <a:rPr lang="en-US" smtClean="0"/>
              <a:t>7</a:t>
            </a:fld>
            <a:endParaRPr lang="en-US" dirty="0"/>
          </a:p>
        </p:txBody>
      </p:sp>
    </p:spTree>
    <p:extLst>
      <p:ext uri="{BB962C8B-B14F-4D97-AF65-F5344CB8AC3E}">
        <p14:creationId xmlns:p14="http://schemas.microsoft.com/office/powerpoint/2010/main" val="51176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56E8D8-FB20-47A0-BCBD-EA089B90F858}" type="slidenum">
              <a:rPr lang="en-US" smtClean="0"/>
              <a:t>8</a:t>
            </a:fld>
            <a:endParaRPr lang="en-US" dirty="0"/>
          </a:p>
        </p:txBody>
      </p:sp>
    </p:spTree>
    <p:extLst>
      <p:ext uri="{BB962C8B-B14F-4D97-AF65-F5344CB8AC3E}">
        <p14:creationId xmlns:p14="http://schemas.microsoft.com/office/powerpoint/2010/main" val="986219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56E8D8-FB20-47A0-BCBD-EA089B90F858}" type="slidenum">
              <a:rPr lang="en-US" smtClean="0"/>
              <a:t>9</a:t>
            </a:fld>
            <a:endParaRPr lang="en-US" dirty="0"/>
          </a:p>
        </p:txBody>
      </p:sp>
    </p:spTree>
    <p:extLst>
      <p:ext uri="{BB962C8B-B14F-4D97-AF65-F5344CB8AC3E}">
        <p14:creationId xmlns:p14="http://schemas.microsoft.com/office/powerpoint/2010/main" val="4206699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56E8D8-FB20-47A0-BCBD-EA089B90F858}" type="slidenum">
              <a:rPr lang="en-US" smtClean="0"/>
              <a:t>10</a:t>
            </a:fld>
            <a:endParaRPr lang="en-US" dirty="0"/>
          </a:p>
        </p:txBody>
      </p:sp>
    </p:spTree>
    <p:extLst>
      <p:ext uri="{BB962C8B-B14F-4D97-AF65-F5344CB8AC3E}">
        <p14:creationId xmlns:p14="http://schemas.microsoft.com/office/powerpoint/2010/main" val="593705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07B197-9CC5-4822-A1AF-B1A80A374DC0}" type="datetimeFigureOut">
              <a:rPr lang="en-US" smtClean="0"/>
              <a:t>8/2/2019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30AC52-67CE-4B52-B0C4-B664804ACF9F}" type="slidenum">
              <a:rPr lang="en-US" smtClean="0"/>
              <a:t>‹#›</a:t>
            </a:fld>
            <a:endParaRPr lang="en-US" dirty="0"/>
          </a:p>
        </p:txBody>
      </p:sp>
    </p:spTree>
    <p:extLst>
      <p:ext uri="{BB962C8B-B14F-4D97-AF65-F5344CB8AC3E}">
        <p14:creationId xmlns:p14="http://schemas.microsoft.com/office/powerpoint/2010/main" val="3422864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07B197-9CC5-4822-A1AF-B1A80A374DC0}" type="datetimeFigureOut">
              <a:rPr lang="en-US" smtClean="0"/>
              <a:t>8/2/2019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30AC52-67CE-4B52-B0C4-B664804ACF9F}" type="slidenum">
              <a:rPr lang="en-US" smtClean="0"/>
              <a:t>‹#›</a:t>
            </a:fld>
            <a:endParaRPr lang="en-US" dirty="0"/>
          </a:p>
        </p:txBody>
      </p:sp>
    </p:spTree>
    <p:extLst>
      <p:ext uri="{BB962C8B-B14F-4D97-AF65-F5344CB8AC3E}">
        <p14:creationId xmlns:p14="http://schemas.microsoft.com/office/powerpoint/2010/main" val="1010483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07B197-9CC5-4822-A1AF-B1A80A374DC0}" type="datetimeFigureOut">
              <a:rPr lang="en-US" smtClean="0"/>
              <a:t>8/2/2019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30AC52-67CE-4B52-B0C4-B664804ACF9F}" type="slidenum">
              <a:rPr lang="en-US" smtClean="0"/>
              <a:t>‹#›</a:t>
            </a:fld>
            <a:endParaRPr lang="en-US" dirty="0"/>
          </a:p>
        </p:txBody>
      </p:sp>
    </p:spTree>
    <p:extLst>
      <p:ext uri="{BB962C8B-B14F-4D97-AF65-F5344CB8AC3E}">
        <p14:creationId xmlns:p14="http://schemas.microsoft.com/office/powerpoint/2010/main" val="3518104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07B197-9CC5-4822-A1AF-B1A80A374DC0}" type="datetimeFigureOut">
              <a:rPr lang="en-US" smtClean="0"/>
              <a:t>8/2/2019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30AC52-67CE-4B52-B0C4-B664804ACF9F}" type="slidenum">
              <a:rPr lang="en-US" smtClean="0"/>
              <a:t>‹#›</a:t>
            </a:fld>
            <a:endParaRPr lang="en-US" dirty="0"/>
          </a:p>
        </p:txBody>
      </p:sp>
    </p:spTree>
    <p:extLst>
      <p:ext uri="{BB962C8B-B14F-4D97-AF65-F5344CB8AC3E}">
        <p14:creationId xmlns:p14="http://schemas.microsoft.com/office/powerpoint/2010/main" val="2898250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07B197-9CC5-4822-A1AF-B1A80A374DC0}" type="datetimeFigureOut">
              <a:rPr lang="en-US" smtClean="0"/>
              <a:t>8/2/2019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30AC52-67CE-4B52-B0C4-B664804ACF9F}" type="slidenum">
              <a:rPr lang="en-US" smtClean="0"/>
              <a:t>‹#›</a:t>
            </a:fld>
            <a:endParaRPr lang="en-US" dirty="0"/>
          </a:p>
        </p:txBody>
      </p:sp>
    </p:spTree>
    <p:extLst>
      <p:ext uri="{BB962C8B-B14F-4D97-AF65-F5344CB8AC3E}">
        <p14:creationId xmlns:p14="http://schemas.microsoft.com/office/powerpoint/2010/main" val="2814936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07B197-9CC5-4822-A1AF-B1A80A374DC0}" type="datetimeFigureOut">
              <a:rPr lang="en-US" smtClean="0"/>
              <a:t>8/2/2019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30AC52-67CE-4B52-B0C4-B664804ACF9F}" type="slidenum">
              <a:rPr lang="en-US" smtClean="0"/>
              <a:t>‹#›</a:t>
            </a:fld>
            <a:endParaRPr lang="en-US" dirty="0"/>
          </a:p>
        </p:txBody>
      </p:sp>
    </p:spTree>
    <p:extLst>
      <p:ext uri="{BB962C8B-B14F-4D97-AF65-F5344CB8AC3E}">
        <p14:creationId xmlns:p14="http://schemas.microsoft.com/office/powerpoint/2010/main" val="706382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07B197-9CC5-4822-A1AF-B1A80A374DC0}" type="datetimeFigureOut">
              <a:rPr lang="en-US" smtClean="0"/>
              <a:t>8/2/2019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30AC52-67CE-4B52-B0C4-B664804ACF9F}" type="slidenum">
              <a:rPr lang="en-US" smtClean="0"/>
              <a:t>‹#›</a:t>
            </a:fld>
            <a:endParaRPr lang="en-US" dirty="0"/>
          </a:p>
        </p:txBody>
      </p:sp>
    </p:spTree>
    <p:extLst>
      <p:ext uri="{BB962C8B-B14F-4D97-AF65-F5344CB8AC3E}">
        <p14:creationId xmlns:p14="http://schemas.microsoft.com/office/powerpoint/2010/main" val="864156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07B197-9CC5-4822-A1AF-B1A80A374DC0}" type="datetimeFigureOut">
              <a:rPr lang="en-US" smtClean="0"/>
              <a:t>8/2/2019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30AC52-67CE-4B52-B0C4-B664804ACF9F}" type="slidenum">
              <a:rPr lang="en-US" smtClean="0"/>
              <a:t>‹#›</a:t>
            </a:fld>
            <a:endParaRPr lang="en-US" dirty="0"/>
          </a:p>
        </p:txBody>
      </p:sp>
    </p:spTree>
    <p:extLst>
      <p:ext uri="{BB962C8B-B14F-4D97-AF65-F5344CB8AC3E}">
        <p14:creationId xmlns:p14="http://schemas.microsoft.com/office/powerpoint/2010/main" val="3142302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07B197-9CC5-4822-A1AF-B1A80A374DC0}" type="datetimeFigureOut">
              <a:rPr lang="en-US" smtClean="0"/>
              <a:t>8/2/2019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030AC52-67CE-4B52-B0C4-B664804ACF9F}" type="slidenum">
              <a:rPr lang="en-US" smtClean="0"/>
              <a:t>‹#›</a:t>
            </a:fld>
            <a:endParaRPr lang="en-US" dirty="0"/>
          </a:p>
        </p:txBody>
      </p:sp>
    </p:spTree>
    <p:extLst>
      <p:ext uri="{BB962C8B-B14F-4D97-AF65-F5344CB8AC3E}">
        <p14:creationId xmlns:p14="http://schemas.microsoft.com/office/powerpoint/2010/main" val="121758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07B197-9CC5-4822-A1AF-B1A80A374DC0}" type="datetimeFigureOut">
              <a:rPr lang="en-US" smtClean="0"/>
              <a:t>8/2/2019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30AC52-67CE-4B52-B0C4-B664804ACF9F}" type="slidenum">
              <a:rPr lang="en-US" smtClean="0"/>
              <a:t>‹#›</a:t>
            </a:fld>
            <a:endParaRPr lang="en-US" dirty="0"/>
          </a:p>
        </p:txBody>
      </p:sp>
    </p:spTree>
    <p:extLst>
      <p:ext uri="{BB962C8B-B14F-4D97-AF65-F5344CB8AC3E}">
        <p14:creationId xmlns:p14="http://schemas.microsoft.com/office/powerpoint/2010/main" val="1573703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07B197-9CC5-4822-A1AF-B1A80A374DC0}" type="datetimeFigureOut">
              <a:rPr lang="en-US" smtClean="0"/>
              <a:t>8/2/2019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30AC52-67CE-4B52-B0C4-B664804ACF9F}" type="slidenum">
              <a:rPr lang="en-US" smtClean="0"/>
              <a:t>‹#›</a:t>
            </a:fld>
            <a:endParaRPr lang="en-US" dirty="0"/>
          </a:p>
        </p:txBody>
      </p:sp>
    </p:spTree>
    <p:extLst>
      <p:ext uri="{BB962C8B-B14F-4D97-AF65-F5344CB8AC3E}">
        <p14:creationId xmlns:p14="http://schemas.microsoft.com/office/powerpoint/2010/main" val="2388005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07B197-9CC5-4822-A1AF-B1A80A374DC0}" type="datetimeFigureOut">
              <a:rPr lang="en-US" smtClean="0"/>
              <a:t>8/2/2019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30AC52-67CE-4B52-B0C4-B664804ACF9F}" type="slidenum">
              <a:rPr lang="en-US" smtClean="0"/>
              <a:t>‹#›</a:t>
            </a:fld>
            <a:endParaRPr lang="en-US" dirty="0"/>
          </a:p>
        </p:txBody>
      </p:sp>
    </p:spTree>
    <p:extLst>
      <p:ext uri="{BB962C8B-B14F-4D97-AF65-F5344CB8AC3E}">
        <p14:creationId xmlns:p14="http://schemas.microsoft.com/office/powerpoint/2010/main" val="2963891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facebook.com/video.php?v=701939433194371&amp;set=vb.100001349613061&amp;type=2&amp;theater"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38400"/>
            <a:ext cx="7772400" cy="2209800"/>
          </a:xfrm>
        </p:spPr>
        <p:txBody>
          <a:bodyPr>
            <a:normAutofit/>
          </a:bodyPr>
          <a:lstStyle/>
          <a:p>
            <a:r>
              <a:rPr lang="en-US" dirty="0" smtClean="0">
                <a:latin typeface="Baskerville Old Face" panose="02020602080505020303" pitchFamily="18" charset="0"/>
              </a:rPr>
              <a:t>Using Social Media to Identify and Detect </a:t>
            </a:r>
            <a:r>
              <a:rPr lang="en-US" dirty="0" smtClean="0">
                <a:latin typeface="Baskerville Old Face" panose="02020602080505020303" pitchFamily="18" charset="0"/>
              </a:rPr>
              <a:t>Potential Violence </a:t>
            </a:r>
            <a:r>
              <a:rPr lang="en-US" dirty="0" smtClean="0">
                <a:latin typeface="Baskerville Old Face" panose="02020602080505020303" pitchFamily="18" charset="0"/>
              </a:rPr>
              <a:t>in the Target Area</a:t>
            </a:r>
            <a:endParaRPr lang="en-US" dirty="0">
              <a:latin typeface="Baskerville Old Face" panose="02020602080505020303" pitchFamily="18" charset="0"/>
            </a:endParaRPr>
          </a:p>
        </p:txBody>
      </p:sp>
    </p:spTree>
    <p:extLst>
      <p:ext uri="{BB962C8B-B14F-4D97-AF65-F5344CB8AC3E}">
        <p14:creationId xmlns:p14="http://schemas.microsoft.com/office/powerpoint/2010/main" val="2081466321"/>
      </p:ext>
    </p:extLst>
  </p:cSld>
  <p:clrMapOvr>
    <a:masterClrMapping/>
  </p:clrMapOvr>
  <mc:AlternateContent xmlns:mc="http://schemas.openxmlformats.org/markup-compatibility/2006" xmlns:p14="http://schemas.microsoft.com/office/powerpoint/2010/main">
    <mc:Choice Requires="p14">
      <p:transition spd="slow" p14:dur="1500">
        <p14:flas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Following Violent Behaviors</a:t>
            </a:r>
            <a:endParaRPr lang="en-US" dirty="0"/>
          </a:p>
        </p:txBody>
      </p:sp>
      <p:sp>
        <p:nvSpPr>
          <p:cNvPr id="3" name="Content Placeholder 2"/>
          <p:cNvSpPr>
            <a:spLocks noGrp="1"/>
          </p:cNvSpPr>
          <p:nvPr>
            <p:ph idx="1"/>
          </p:nvPr>
        </p:nvSpPr>
        <p:spPr/>
        <p:txBody>
          <a:bodyPr>
            <a:normAutofit/>
          </a:bodyPr>
          <a:lstStyle/>
          <a:p>
            <a:r>
              <a:rPr lang="en-US" dirty="0" smtClean="0"/>
              <a:t>The next slides show images and videos from real situations of social media and violent influences. </a:t>
            </a:r>
          </a:p>
          <a:p>
            <a:endParaRPr lang="en-US" dirty="0"/>
          </a:p>
          <a:p>
            <a:r>
              <a:rPr lang="en-US" dirty="0" smtClean="0"/>
              <a:t>Please consider these situations and relate to the current high risk social media activity that goes on in your area.</a:t>
            </a:r>
          </a:p>
          <a:p>
            <a:endParaRPr lang="en-US" dirty="0"/>
          </a:p>
          <a:p>
            <a:endParaRPr lang="en-US" dirty="0"/>
          </a:p>
        </p:txBody>
      </p:sp>
    </p:spTree>
    <p:extLst>
      <p:ext uri="{BB962C8B-B14F-4D97-AF65-F5344CB8AC3E}">
        <p14:creationId xmlns:p14="http://schemas.microsoft.com/office/powerpoint/2010/main" val="29943352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562600"/>
            <a:ext cx="8229600" cy="1096963"/>
          </a:xfrm>
        </p:spPr>
        <p:txBody>
          <a:bodyPr>
            <a:normAutofit fontScale="85000" lnSpcReduction="10000"/>
          </a:bodyPr>
          <a:lstStyle/>
          <a:p>
            <a:r>
              <a:rPr lang="en-US" u="sng" dirty="0">
                <a:solidFill>
                  <a:srgbClr val="0000FF"/>
                </a:solidFill>
                <a:latin typeface="Times New Roman"/>
                <a:ea typeface="Calibri"/>
                <a:hlinkClick r:id="rId3"/>
              </a:rPr>
              <a:t>https://www.facebook.com/video.php?v=701939433194371&amp;set=vb.100001349613061&amp;type=2&amp;theater</a:t>
            </a:r>
            <a:endParaRPr lang="en-US" dirty="0"/>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20555" r="32292" b="6250"/>
          <a:stretch/>
        </p:blipFill>
        <p:spPr bwMode="auto">
          <a:xfrm>
            <a:off x="1524000" y="152400"/>
            <a:ext cx="6604000" cy="5354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80424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3056" r="3958" b="25015"/>
          <a:stretch/>
        </p:blipFill>
        <p:spPr bwMode="auto">
          <a:xfrm>
            <a:off x="150610" y="1371600"/>
            <a:ext cx="8840990" cy="4617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447800"/>
            <a:ext cx="533401" cy="153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574" y="2446014"/>
            <a:ext cx="1371600" cy="199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352800"/>
            <a:ext cx="533401"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072" y="4343400"/>
            <a:ext cx="1409687" cy="204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601492"/>
            <a:ext cx="1066800" cy="154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1" y="1627878"/>
            <a:ext cx="885179" cy="128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999" y="1487379"/>
            <a:ext cx="228599" cy="280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492661"/>
            <a:ext cx="228599" cy="280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945" y="4407699"/>
            <a:ext cx="228599" cy="280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945" y="3399462"/>
            <a:ext cx="228599" cy="280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75045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In-Roads Development Plan</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Take from what we know…</a:t>
            </a:r>
          </a:p>
          <a:p>
            <a:pPr marL="0" indent="0">
              <a:buNone/>
            </a:pPr>
            <a:r>
              <a:rPr lang="en-US" dirty="0"/>
              <a:t>C</a:t>
            </a:r>
            <a:r>
              <a:rPr lang="en-US" dirty="0" smtClean="0"/>
              <a:t>ontinue </a:t>
            </a:r>
            <a:r>
              <a:rPr lang="en-US" dirty="0" smtClean="0"/>
              <a:t>to:</a:t>
            </a:r>
          </a:p>
          <a:p>
            <a:pPr lvl="0">
              <a:lnSpc>
                <a:spcPct val="85000"/>
              </a:lnSpc>
              <a:buSzPct val="80000"/>
            </a:pPr>
            <a:r>
              <a:rPr lang="en-US" sz="2600" dirty="0">
                <a:solidFill>
                  <a:prstClr val="black"/>
                </a:solidFill>
                <a:latin typeface="Arial" charset="0"/>
              </a:rPr>
              <a:t>Talk with the people you </a:t>
            </a:r>
            <a:r>
              <a:rPr lang="en-US" sz="2600" dirty="0" smtClean="0">
                <a:solidFill>
                  <a:prstClr val="black"/>
                </a:solidFill>
                <a:latin typeface="Arial" charset="0"/>
              </a:rPr>
              <a:t>know</a:t>
            </a:r>
          </a:p>
          <a:p>
            <a:pPr>
              <a:lnSpc>
                <a:spcPct val="85000"/>
              </a:lnSpc>
              <a:buSzPct val="80000"/>
            </a:pPr>
            <a:r>
              <a:rPr lang="en-US" sz="2400" dirty="0" smtClean="0">
                <a:latin typeface="Arial" charset="0"/>
              </a:rPr>
              <a:t>Observe </a:t>
            </a:r>
            <a:r>
              <a:rPr lang="en-US" sz="2400" dirty="0">
                <a:latin typeface="Arial" charset="0"/>
              </a:rPr>
              <a:t>what’s going on in target </a:t>
            </a:r>
            <a:r>
              <a:rPr lang="en-US" sz="2400" dirty="0" smtClean="0">
                <a:latin typeface="Arial" charset="0"/>
              </a:rPr>
              <a:t>area</a:t>
            </a:r>
          </a:p>
          <a:p>
            <a:pPr>
              <a:lnSpc>
                <a:spcPct val="85000"/>
              </a:lnSpc>
              <a:buSzPct val="80000"/>
            </a:pPr>
            <a:r>
              <a:rPr lang="en-US" sz="2400" dirty="0" smtClean="0">
                <a:latin typeface="Arial" charset="0"/>
              </a:rPr>
              <a:t>Physically walk the area and take a pulse of the community</a:t>
            </a:r>
            <a:endParaRPr lang="en-US" sz="2400" dirty="0">
              <a:latin typeface="Arial" charset="0"/>
            </a:endParaRPr>
          </a:p>
          <a:p>
            <a:pPr marL="0" lvl="0" indent="0">
              <a:lnSpc>
                <a:spcPct val="85000"/>
              </a:lnSpc>
              <a:buSzPct val="80000"/>
              <a:buNone/>
            </a:pPr>
            <a:endParaRPr lang="en-US" sz="2600" dirty="0" smtClean="0">
              <a:solidFill>
                <a:prstClr val="black"/>
              </a:solidFill>
              <a:latin typeface="Arial" charset="0"/>
            </a:endParaRPr>
          </a:p>
          <a:p>
            <a:pPr marL="0" lvl="0" indent="0">
              <a:lnSpc>
                <a:spcPct val="85000"/>
              </a:lnSpc>
              <a:buSzPct val="80000"/>
              <a:buNone/>
            </a:pPr>
            <a:r>
              <a:rPr lang="en-US" sz="2600" b="1" dirty="0" smtClean="0">
                <a:solidFill>
                  <a:prstClr val="black"/>
                </a:solidFill>
                <a:latin typeface="Arial" charset="0"/>
              </a:rPr>
              <a:t>But now we must also include:</a:t>
            </a:r>
          </a:p>
          <a:p>
            <a:pPr>
              <a:lnSpc>
                <a:spcPct val="85000"/>
              </a:lnSpc>
              <a:buSzPct val="80000"/>
            </a:pPr>
            <a:r>
              <a:rPr lang="en-US" sz="2600" dirty="0" smtClean="0">
                <a:solidFill>
                  <a:schemeClr val="accent2"/>
                </a:solidFill>
                <a:latin typeface="Arial" charset="0"/>
              </a:rPr>
              <a:t>Checking social media</a:t>
            </a:r>
          </a:p>
          <a:p>
            <a:pPr>
              <a:lnSpc>
                <a:spcPct val="85000"/>
              </a:lnSpc>
              <a:buSzPct val="80000"/>
            </a:pPr>
            <a:r>
              <a:rPr lang="en-US" sz="2600" dirty="0" smtClean="0">
                <a:solidFill>
                  <a:schemeClr val="accent2"/>
                </a:solidFill>
                <a:latin typeface="Arial" charset="0"/>
              </a:rPr>
              <a:t>Being aware of new statuses/pictures/videos about the target area</a:t>
            </a:r>
          </a:p>
          <a:p>
            <a:pPr marL="0" indent="0">
              <a:buNone/>
            </a:pP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143000"/>
            <a:ext cx="2692400"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35578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400"/>
                                        <p:tgtEl>
                                          <p:spTgt spid="3">
                                            <p:txEl>
                                              <p:pRg st="6" end="6"/>
                                            </p:txEl>
                                          </p:spTgt>
                                        </p:tgtEl>
                                      </p:cBhvr>
                                    </p:animEffect>
                                    <p:anim calcmode="lin" valueType="num">
                                      <p:cBhvr>
                                        <p:cTn id="35" dur="14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400" fill="hold"/>
                                        <p:tgtEl>
                                          <p:spTgt spid="3">
                                            <p:txEl>
                                              <p:pRg st="6" end="6"/>
                                            </p:txEl>
                                          </p:spTgt>
                                        </p:tgtEl>
                                        <p:attrNameLst>
                                          <p:attrName>ppt_y</p:attrName>
                                        </p:attrNameLst>
                                      </p:cBhvr>
                                      <p:tavLst>
                                        <p:tav tm="0">
                                          <p:val>
                                            <p:strVal val="#ppt_y+.1"/>
                                          </p:val>
                                        </p:tav>
                                        <p:tav tm="100000">
                                          <p:val>
                                            <p:strVal val="#ppt_y"/>
                                          </p:val>
                                        </p:tav>
                                      </p:tavLst>
                                    </p:anim>
                                  </p:childTnLst>
                                </p:cTn>
                              </p:par>
                              <p:par>
                                <p:cTn id="37" presetID="10" presetClass="entr" presetSubtype="0" fill="hold" nodeType="withEffect">
                                  <p:stCondLst>
                                    <p:cond delay="160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500"/>
                                        <p:tgtEl>
                                          <p:spTgt spid="3">
                                            <p:txEl>
                                              <p:pRg st="7" end="7"/>
                                            </p:txEl>
                                          </p:spTgt>
                                        </p:tgtEl>
                                      </p:cBhvr>
                                    </p:animEffect>
                                  </p:childTnLst>
                                </p:cTn>
                              </p:par>
                              <p:par>
                                <p:cTn id="40" presetID="10" presetClass="entr" presetSubtype="0" fill="hold" nodeType="withEffect">
                                  <p:stCondLst>
                                    <p:cond delay="270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1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821" t="39890" r="65074" b="4896"/>
          <a:stretch/>
        </p:blipFill>
        <p:spPr bwMode="auto">
          <a:xfrm>
            <a:off x="1752600" y="132080"/>
            <a:ext cx="5511800" cy="6532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447801"/>
            <a:ext cx="914399" cy="265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4164" y="1395176"/>
            <a:ext cx="914399" cy="265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1" y="4153546"/>
            <a:ext cx="533401" cy="77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4267200"/>
            <a:ext cx="533401" cy="77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4153546"/>
            <a:ext cx="995044" cy="144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6491" y="6451767"/>
            <a:ext cx="1057909" cy="153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4902" y="1053607"/>
            <a:ext cx="228599" cy="280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166803"/>
            <a:ext cx="228599" cy="280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1244145"/>
            <a:ext cx="228599" cy="280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336" y="3821901"/>
            <a:ext cx="228599" cy="280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8500" y="3857081"/>
            <a:ext cx="228599" cy="280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1" y="3733800"/>
            <a:ext cx="228599" cy="280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0406" y="3595451"/>
            <a:ext cx="228599" cy="280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5206693"/>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039" t="20454" r="13662" b="9711"/>
          <a:stretch/>
        </p:blipFill>
        <p:spPr bwMode="auto">
          <a:xfrm>
            <a:off x="228600" y="762000"/>
            <a:ext cx="8761617" cy="4765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1822" y="1638559"/>
            <a:ext cx="1318378" cy="191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3886200"/>
            <a:ext cx="1828800" cy="11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0229" y="4267200"/>
            <a:ext cx="533401" cy="77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26" y="4592853"/>
            <a:ext cx="914374" cy="132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1501" y="5029199"/>
            <a:ext cx="835299" cy="121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3549" y="1112014"/>
            <a:ext cx="1066800" cy="218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1" y="4165447"/>
            <a:ext cx="228599" cy="280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2041" y="4585193"/>
            <a:ext cx="228599" cy="280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2040" y="1638559"/>
            <a:ext cx="228599" cy="280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9628" y="5010051"/>
            <a:ext cx="228599" cy="280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080" y="1007059"/>
            <a:ext cx="228599" cy="280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8901" y="5168950"/>
            <a:ext cx="380999" cy="159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926" y="5328534"/>
            <a:ext cx="228599" cy="214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985" y="2439046"/>
            <a:ext cx="228599" cy="280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4381" y="2298547"/>
            <a:ext cx="228599" cy="280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2279784"/>
            <a:ext cx="228599" cy="280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5639" y="3668209"/>
            <a:ext cx="177341" cy="217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3777205"/>
            <a:ext cx="228599" cy="280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334" y="3745702"/>
            <a:ext cx="228599" cy="280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546193"/>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Identification of </a:t>
            </a:r>
            <a:r>
              <a:rPr lang="en-US" dirty="0"/>
              <a:t>P</a:t>
            </a:r>
            <a:r>
              <a:rPr lang="en-US" dirty="0" smtClean="0"/>
              <a:t>otential Conflicts</a:t>
            </a:r>
            <a:endParaRPr lang="en-US" dirty="0"/>
          </a:p>
        </p:txBody>
      </p:sp>
      <p:sp>
        <p:nvSpPr>
          <p:cNvPr id="3" name="Content Placeholder 2"/>
          <p:cNvSpPr>
            <a:spLocks noGrp="1"/>
          </p:cNvSpPr>
          <p:nvPr>
            <p:ph idx="1"/>
          </p:nvPr>
        </p:nvSpPr>
        <p:spPr>
          <a:xfrm>
            <a:off x="457200" y="1600201"/>
            <a:ext cx="8077200" cy="2514600"/>
          </a:xfrm>
        </p:spPr>
        <p:txBody>
          <a:bodyPr/>
          <a:lstStyle/>
          <a:p>
            <a:pPr marL="0" indent="0">
              <a:buNone/>
            </a:pPr>
            <a:r>
              <a:rPr lang="en-US" dirty="0" smtClean="0"/>
              <a:t>Indirect tips may easily be seen on social media</a:t>
            </a:r>
          </a:p>
          <a:p>
            <a:r>
              <a:rPr lang="en-US" dirty="0" smtClean="0"/>
              <a:t>Key players</a:t>
            </a:r>
          </a:p>
          <a:p>
            <a:r>
              <a:rPr lang="en-US" dirty="0" smtClean="0"/>
              <a:t>Source of </a:t>
            </a:r>
            <a:r>
              <a:rPr lang="en-US" dirty="0" smtClean="0"/>
              <a:t>conflict</a:t>
            </a:r>
            <a:endParaRPr lang="en-US" dirty="0"/>
          </a:p>
          <a:p>
            <a:endParaRPr lang="en-US" dirty="0" smtClean="0"/>
          </a:p>
          <a:p>
            <a:endParaRPr lang="en-US"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957" y="3834843"/>
            <a:ext cx="8913813" cy="233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457" y="5113282"/>
            <a:ext cx="1295400" cy="188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4891746"/>
            <a:ext cx="762000" cy="110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4891746"/>
            <a:ext cx="228599" cy="280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4806598"/>
            <a:ext cx="228599" cy="280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4806598"/>
            <a:ext cx="228599" cy="280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4918990"/>
            <a:ext cx="228599" cy="280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9884446"/>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Social Media for Detection</a:t>
            </a:r>
            <a:endParaRPr lang="en-US" dirty="0"/>
          </a:p>
        </p:txBody>
      </p:sp>
      <p:sp>
        <p:nvSpPr>
          <p:cNvPr id="3" name="Content Placeholder 2"/>
          <p:cNvSpPr>
            <a:spLocks noGrp="1"/>
          </p:cNvSpPr>
          <p:nvPr>
            <p:ph idx="1"/>
          </p:nvPr>
        </p:nvSpPr>
        <p:spPr>
          <a:xfrm>
            <a:off x="381000" y="2584170"/>
            <a:ext cx="8305800" cy="3541993"/>
          </a:xfrm>
        </p:spPr>
        <p:txBody>
          <a:bodyPr>
            <a:normAutofit/>
          </a:bodyPr>
          <a:lstStyle/>
          <a:p>
            <a:pPr marL="0" indent="0">
              <a:buNone/>
            </a:pPr>
            <a:endParaRPr lang="en-US" sz="2400" dirty="0"/>
          </a:p>
          <a:p>
            <a:r>
              <a:rPr lang="en-US" sz="2800" dirty="0"/>
              <a:t>From those relationships, discover who else they are connected to:</a:t>
            </a:r>
          </a:p>
          <a:p>
            <a:pPr lvl="1"/>
            <a:r>
              <a:rPr lang="en-US" sz="2400" dirty="0"/>
              <a:t> comment/hang with/or “Like” certain </a:t>
            </a:r>
            <a:r>
              <a:rPr lang="en-US" sz="2400" dirty="0" smtClean="0"/>
              <a:t>pictures</a:t>
            </a:r>
          </a:p>
          <a:p>
            <a:pPr lvl="1"/>
            <a:endParaRPr lang="en-US" sz="2400" dirty="0"/>
          </a:p>
          <a:p>
            <a:r>
              <a:rPr lang="en-US" sz="2800" dirty="0"/>
              <a:t>Search for noticeable trends or traits of high risk social media behavior: bashing, videos, shout outs </a:t>
            </a:r>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219200"/>
            <a:ext cx="3581400" cy="1364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94900" y="3909547"/>
            <a:ext cx="1282300" cy="968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5561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Professionalism on </a:t>
            </a:r>
            <a:r>
              <a:rPr lang="en-US" dirty="0"/>
              <a:t>S</a:t>
            </a:r>
            <a:r>
              <a:rPr lang="en-US" dirty="0" smtClean="0"/>
              <a:t>ocial Media</a:t>
            </a:r>
            <a:endParaRPr lang="en-US" dirty="0"/>
          </a:p>
        </p:txBody>
      </p:sp>
      <p:sp>
        <p:nvSpPr>
          <p:cNvPr id="4" name="TextBox 3"/>
          <p:cNvSpPr txBox="1"/>
          <p:nvPr/>
        </p:nvSpPr>
        <p:spPr>
          <a:xfrm>
            <a:off x="1981200" y="4653280"/>
            <a:ext cx="4953000"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Be the message you choose to bring.</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Stay consistent.</a:t>
            </a:r>
          </a:p>
          <a:p>
            <a:endParaRPr lang="en-US" sz="2400" dirty="0" smtClean="0"/>
          </a:p>
        </p:txBody>
      </p:sp>
      <p:pic>
        <p:nvPicPr>
          <p:cNvPr id="5122"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33501" t="25187" r="14980" b="40624"/>
          <a:stretch/>
        </p:blipFill>
        <p:spPr bwMode="auto">
          <a:xfrm>
            <a:off x="1219200" y="1295400"/>
            <a:ext cx="6553200" cy="3261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1033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Whole WWW is Watching</a:t>
            </a:r>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3400" y="1752600"/>
            <a:ext cx="2962275"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3637" y="1295400"/>
            <a:ext cx="2428875" cy="187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4229100"/>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34125" y="4953000"/>
            <a:ext cx="260985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76662" y="281940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8697158"/>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rlv.zcache.com/cool_story_bro_vintage_retro_card-rdfa0e3d3dc6346c193bbd718fbe252ce_xvuat_8byvr_324.jpg"/>
          <p:cNvPicPr>
            <a:picLocks noChangeAspect="1" noChangeArrowheads="1"/>
          </p:cNvPicPr>
          <p:nvPr/>
        </p:nvPicPr>
        <p:blipFill rotWithShape="1">
          <a:blip r:embed="rId3">
            <a:extLst>
              <a:ext uri="{28A0092B-C50C-407E-A947-70E740481C1C}">
                <a14:useLocalDpi xmlns:a14="http://schemas.microsoft.com/office/drawing/2010/main" val="0"/>
              </a:ext>
            </a:extLst>
          </a:blip>
          <a:srcRect l="34698" t="15724" r="26316" b="34373"/>
          <a:stretch/>
        </p:blipFill>
        <p:spPr bwMode="auto">
          <a:xfrm>
            <a:off x="621632" y="2895600"/>
            <a:ext cx="2434389" cy="31160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Oval Callout 2"/>
          <p:cNvSpPr/>
          <p:nvPr/>
        </p:nvSpPr>
        <p:spPr>
          <a:xfrm>
            <a:off x="1866900" y="838200"/>
            <a:ext cx="5829300" cy="2895600"/>
          </a:xfrm>
          <a:prstGeom prst="wedgeEllipseCallout">
            <a:avLst>
              <a:gd name="adj1" fmla="val -19182"/>
              <a:gd name="adj2" fmla="val 6665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latin typeface="Baskerville Old Face" panose="02020602080505020303" pitchFamily="18" charset="0"/>
              </a:rPr>
              <a:t>Lets talk about what we already know! </a:t>
            </a:r>
            <a:endParaRPr lang="en-US" sz="3200" dirty="0">
              <a:latin typeface="Baskerville Old Face" panose="02020602080505020303" pitchFamily="18" charset="0"/>
            </a:endParaRPr>
          </a:p>
        </p:txBody>
      </p:sp>
    </p:spTree>
    <p:extLst>
      <p:ext uri="{BB962C8B-B14F-4D97-AF65-F5344CB8AC3E}">
        <p14:creationId xmlns:p14="http://schemas.microsoft.com/office/powerpoint/2010/main" val="13637635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295400"/>
          </a:xfrm>
        </p:spPr>
        <p:txBody>
          <a:bodyPr>
            <a:normAutofit fontScale="90000"/>
          </a:bodyPr>
          <a:lstStyle/>
          <a:p>
            <a:r>
              <a:rPr lang="en-US" dirty="0" smtClean="0"/>
              <a:t>For any questions or additional help</a:t>
            </a:r>
            <a:endParaRPr lang="en-US" dirty="0"/>
          </a:p>
        </p:txBody>
      </p:sp>
      <p:sp>
        <p:nvSpPr>
          <p:cNvPr id="3" name="Content Placeholder 2"/>
          <p:cNvSpPr>
            <a:spLocks noGrp="1"/>
          </p:cNvSpPr>
          <p:nvPr>
            <p:ph idx="1"/>
          </p:nvPr>
        </p:nvSpPr>
        <p:spPr>
          <a:xfrm>
            <a:off x="457200" y="2362201"/>
            <a:ext cx="8229600" cy="2667000"/>
          </a:xfrm>
        </p:spPr>
        <p:txBody>
          <a:bodyPr/>
          <a:lstStyle/>
          <a:p>
            <a:endParaRPr lang="en-US" dirty="0"/>
          </a:p>
          <a:p>
            <a:pPr marL="0" indent="0" algn="ctr">
              <a:buNone/>
            </a:pPr>
            <a:r>
              <a:rPr lang="en-US" dirty="0" smtClean="0"/>
              <a:t>Angalia Bianca </a:t>
            </a:r>
            <a:endParaRPr lang="en-US" dirty="0" smtClean="0"/>
          </a:p>
          <a:p>
            <a:pPr marL="0" indent="0" algn="ctr">
              <a:buNone/>
            </a:pPr>
            <a:r>
              <a:rPr lang="en-US" dirty="0" smtClean="0"/>
              <a:t>angaliabianca2u@yahoo.com </a:t>
            </a:r>
            <a:endParaRPr lang="en-US" dirty="0" smtClean="0"/>
          </a:p>
        </p:txBody>
      </p:sp>
    </p:spTree>
    <p:extLst>
      <p:ext uri="{BB962C8B-B14F-4D97-AF65-F5344CB8AC3E}">
        <p14:creationId xmlns:p14="http://schemas.microsoft.com/office/powerpoint/2010/main" val="3422049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Current Identification and Detection Strategies</a:t>
            </a:r>
            <a:endParaRPr lang="en-US" dirty="0"/>
          </a:p>
        </p:txBody>
      </p:sp>
      <p:sp>
        <p:nvSpPr>
          <p:cNvPr id="3" name="Content Placeholder 2"/>
          <p:cNvSpPr>
            <a:spLocks noGrp="1"/>
          </p:cNvSpPr>
          <p:nvPr>
            <p:ph idx="1"/>
          </p:nvPr>
        </p:nvSpPr>
        <p:spPr/>
        <p:txBody>
          <a:bodyPr/>
          <a:lstStyle/>
          <a:p>
            <a:pPr marL="0" indent="0">
              <a:buNone/>
            </a:pPr>
            <a:r>
              <a:rPr lang="en-US" dirty="0" smtClean="0"/>
              <a:t>In Relation to Shooting &amp; Homicide</a:t>
            </a:r>
            <a:r>
              <a:rPr lang="en-US" dirty="0" smtClean="0"/>
              <a:t>:</a:t>
            </a:r>
            <a:endParaRPr lang="en-US" dirty="0" smtClean="0"/>
          </a:p>
          <a:p>
            <a:r>
              <a:rPr lang="en-US" dirty="0" smtClean="0"/>
              <a:t>Online (Beefs) disputes to off line violence</a:t>
            </a:r>
            <a:r>
              <a:rPr lang="en-US" dirty="0" smtClean="0"/>
              <a:t> </a:t>
            </a:r>
          </a:p>
          <a:p>
            <a:r>
              <a:rPr lang="en-US" dirty="0" smtClean="0"/>
              <a:t>Identify Potential Retaliatory Behavior</a:t>
            </a:r>
          </a:p>
          <a:p>
            <a:r>
              <a:rPr lang="en-US" dirty="0" smtClean="0"/>
              <a:t>Emoji's from Grieving (Sadness) to Anger</a:t>
            </a:r>
          </a:p>
          <a:p>
            <a:r>
              <a:rPr lang="en-US" dirty="0" smtClean="0"/>
              <a:t>24-48 Critical Window to Intervene And Prevent</a:t>
            </a:r>
            <a:endParaRPr lang="en-US" dirty="0" smtClean="0"/>
          </a:p>
          <a:p>
            <a:r>
              <a:rPr lang="en-US" dirty="0" smtClean="0"/>
              <a:t>In-person </a:t>
            </a:r>
            <a:r>
              <a:rPr lang="en-US" dirty="0" smtClean="0"/>
              <a:t>contacts with at-risk youth</a:t>
            </a:r>
            <a:endParaRPr lang="en-US" dirty="0" smtClean="0"/>
          </a:p>
        </p:txBody>
      </p:sp>
    </p:spTree>
    <p:extLst>
      <p:ext uri="{BB962C8B-B14F-4D97-AF65-F5344CB8AC3E}">
        <p14:creationId xmlns:p14="http://schemas.microsoft.com/office/powerpoint/2010/main" val="24047437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emojis gu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199" y="1611086"/>
            <a:ext cx="3214488" cy="25037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emojis praying ha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086" y="1611086"/>
            <a:ext cx="2503714" cy="2503714"/>
          </a:xfrm>
          <a:prstGeom prst="rect">
            <a:avLst/>
          </a:prstGeom>
          <a:noFill/>
          <a:extLst>
            <a:ext uri="{909E8E84-426E-40DD-AFC4-6F175D3DCCD1}">
              <a14:hiddenFill xmlns:a14="http://schemas.microsoft.com/office/drawing/2010/main">
                <a:solidFill>
                  <a:srgbClr val="FFFFFF"/>
                </a:solidFill>
              </a14:hiddenFill>
            </a:ext>
          </a:extLst>
        </p:spPr>
      </p:pic>
      <p:sp>
        <p:nvSpPr>
          <p:cNvPr id="3" name="Notched Right Arrow 2"/>
          <p:cNvSpPr/>
          <p:nvPr/>
        </p:nvSpPr>
        <p:spPr>
          <a:xfrm>
            <a:off x="3733800" y="2456166"/>
            <a:ext cx="1752600" cy="820433"/>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371600" y="685800"/>
            <a:ext cx="6172200" cy="523220"/>
          </a:xfrm>
          <a:prstGeom prst="rect">
            <a:avLst/>
          </a:prstGeom>
          <a:noFill/>
        </p:spPr>
        <p:txBody>
          <a:bodyPr wrap="square" rtlCol="0">
            <a:spAutoFit/>
          </a:bodyPr>
          <a:lstStyle/>
          <a:p>
            <a:pPr algn="ctr"/>
            <a:r>
              <a:rPr lang="en-US" sz="2800" dirty="0" smtClean="0"/>
              <a:t>Loss &amp; Sadness To Anger &amp; Retaliation</a:t>
            </a:r>
            <a:endParaRPr lang="en-US" sz="2800" dirty="0"/>
          </a:p>
        </p:txBody>
      </p:sp>
    </p:spTree>
    <p:extLst>
      <p:ext uri="{BB962C8B-B14F-4D97-AF65-F5344CB8AC3E}">
        <p14:creationId xmlns:p14="http://schemas.microsoft.com/office/powerpoint/2010/main" val="2499774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	</a:t>
            </a:r>
            <a:r>
              <a:rPr lang="en-US" dirty="0" smtClean="0"/>
              <a:t>“Keeping up with the streets is like keeping 	  up with technology…</a:t>
            </a:r>
          </a:p>
          <a:p>
            <a:pPr marL="0" indent="0" algn="ctr">
              <a:buNone/>
            </a:pPr>
            <a:r>
              <a:rPr lang="en-US" dirty="0"/>
              <a:t>	</a:t>
            </a:r>
            <a:r>
              <a:rPr lang="en-US" dirty="0" smtClean="0"/>
              <a:t> … you can become outdated overnight.”</a:t>
            </a:r>
          </a:p>
          <a:p>
            <a:endParaRPr lang="en-US" dirty="0"/>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276600"/>
            <a:ext cx="6705600" cy="32004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029706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has </a:t>
            </a:r>
            <a:r>
              <a:rPr lang="en-US" dirty="0" smtClean="0"/>
              <a:t>changed with Social Media?</a:t>
            </a:r>
            <a:endParaRPr lang="en-US" dirty="0"/>
          </a:p>
        </p:txBody>
      </p:sp>
      <p:sp>
        <p:nvSpPr>
          <p:cNvPr id="3" name="Content Placeholder 2"/>
          <p:cNvSpPr>
            <a:spLocks noGrp="1"/>
          </p:cNvSpPr>
          <p:nvPr>
            <p:ph idx="1"/>
          </p:nvPr>
        </p:nvSpPr>
        <p:spPr>
          <a:xfrm>
            <a:off x="457200" y="1219200"/>
            <a:ext cx="8229600" cy="4906963"/>
          </a:xfrm>
        </p:spPr>
        <p:txBody>
          <a:bodyPr>
            <a:normAutofit fontScale="92500"/>
          </a:bodyPr>
          <a:lstStyle/>
          <a:p>
            <a:pPr marL="0" indent="0">
              <a:buNone/>
            </a:pPr>
            <a:r>
              <a:rPr lang="en-US" sz="4400" dirty="0" smtClean="0"/>
              <a:t>Norms in….</a:t>
            </a:r>
          </a:p>
          <a:p>
            <a:r>
              <a:rPr lang="en-US" sz="4400" dirty="0" smtClean="0"/>
              <a:t>Social Media Platforms</a:t>
            </a:r>
            <a:endParaRPr lang="en-US" sz="4400" dirty="0"/>
          </a:p>
          <a:p>
            <a:r>
              <a:rPr lang="en-US" sz="4400" dirty="0" smtClean="0"/>
              <a:t>Internet Bashing</a:t>
            </a:r>
          </a:p>
          <a:p>
            <a:r>
              <a:rPr lang="en-US" sz="4400" dirty="0" smtClean="0"/>
              <a:t>Gangs Taunting Rivals</a:t>
            </a:r>
          </a:p>
          <a:p>
            <a:r>
              <a:rPr lang="en-US" sz="4400" dirty="0" smtClean="0"/>
              <a:t>Intentional Disrespectful Posts</a:t>
            </a:r>
          </a:p>
          <a:p>
            <a:r>
              <a:rPr lang="en-US" sz="4400" dirty="0" smtClean="0"/>
              <a:t>Street Cred Based On # Of FB LIKES</a:t>
            </a:r>
          </a:p>
          <a:p>
            <a:endParaRPr lang="en-US" sz="4400" dirty="0"/>
          </a:p>
          <a:p>
            <a:pPr marL="0" indent="0">
              <a:buNone/>
            </a:pPr>
            <a:endParaRPr lang="en-US" sz="4400" dirty="0" smtClean="0"/>
          </a:p>
        </p:txBody>
      </p:sp>
    </p:spTree>
    <p:extLst>
      <p:ext uri="{BB962C8B-B14F-4D97-AF65-F5344CB8AC3E}">
        <p14:creationId xmlns:p14="http://schemas.microsoft.com/office/powerpoint/2010/main" val="537530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818" y="3581400"/>
            <a:ext cx="4491139"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990600"/>
            <a:ext cx="4400001" cy="2478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3151" y="3552864"/>
            <a:ext cx="4196498" cy="3169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584157" y="18197"/>
            <a:ext cx="8229600" cy="1143000"/>
          </a:xfrm>
        </p:spPr>
        <p:txBody>
          <a:bodyPr>
            <a:normAutofit fontScale="90000"/>
          </a:bodyPr>
          <a:lstStyle/>
          <a:p>
            <a:r>
              <a:rPr lang="en-US" dirty="0" smtClean="0"/>
              <a:t>Technology and its Effects on Violence</a:t>
            </a:r>
            <a:endParaRPr lang="en-US" dirty="0"/>
          </a:p>
        </p:txBody>
      </p:sp>
    </p:spTree>
    <p:extLst>
      <p:ext uri="{BB962C8B-B14F-4D97-AF65-F5344CB8AC3E}">
        <p14:creationId xmlns:p14="http://schemas.microsoft.com/office/powerpoint/2010/main" val="28699154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Phenomenon:“Internet-Banging”</a:t>
            </a:r>
            <a:endParaRPr lang="en-US" dirty="0"/>
          </a:p>
        </p:txBody>
      </p:sp>
      <p:sp>
        <p:nvSpPr>
          <p:cNvPr id="3" name="Content Placeholder 2"/>
          <p:cNvSpPr>
            <a:spLocks noGrp="1"/>
          </p:cNvSpPr>
          <p:nvPr>
            <p:ph idx="1"/>
          </p:nvPr>
        </p:nvSpPr>
        <p:spPr/>
        <p:txBody>
          <a:bodyPr>
            <a:normAutofit/>
          </a:bodyPr>
          <a:lstStyle/>
          <a:p>
            <a:pPr marL="0" indent="0">
              <a:buNone/>
            </a:pPr>
            <a:r>
              <a:rPr lang="en-US" sz="2600" i="1" dirty="0" smtClean="0"/>
              <a:t>“Social </a:t>
            </a:r>
            <a:r>
              <a:rPr lang="en-US" sz="2600" i="1" dirty="0"/>
              <a:t>media outlets meant </a:t>
            </a:r>
            <a:r>
              <a:rPr lang="en-US" sz="2600" i="1" dirty="0" smtClean="0"/>
              <a:t>to build </a:t>
            </a:r>
            <a:r>
              <a:rPr lang="en-US" sz="2600" i="1" dirty="0"/>
              <a:t>and maintain social </a:t>
            </a:r>
            <a:r>
              <a:rPr lang="en-US" sz="2600" i="1" dirty="0" smtClean="0"/>
              <a:t>networks are being used </a:t>
            </a:r>
            <a:r>
              <a:rPr lang="en-US" sz="2600" i="1" dirty="0"/>
              <a:t>to provoke, perpetrate and publicize violent </a:t>
            </a:r>
            <a:r>
              <a:rPr lang="en-US" sz="2600" i="1" dirty="0" smtClean="0"/>
              <a:t>acts….</a:t>
            </a:r>
            <a:r>
              <a:rPr lang="en-US" sz="2600" i="1" dirty="0"/>
              <a:t> changes in online behavior and usage created new and expedient ways of developing social networks, have allowed individuals to craft alter-egos and posture in ways that resemble hyper masculine behaviors displayed in urban community</a:t>
            </a:r>
            <a:r>
              <a:rPr lang="en-US" sz="2600" i="1" dirty="0" smtClean="0"/>
              <a:t>.”</a:t>
            </a:r>
          </a:p>
          <a:p>
            <a:pPr marL="0" lvl="1" indent="0">
              <a:buNone/>
            </a:pPr>
            <a:r>
              <a:rPr lang="en-US" i="1" dirty="0"/>
              <a:t>	</a:t>
            </a:r>
            <a:r>
              <a:rPr lang="en-US" i="1" dirty="0" smtClean="0"/>
              <a:t>	-</a:t>
            </a:r>
            <a:r>
              <a:rPr lang="en-US" sz="2600" i="1" dirty="0">
                <a:solidFill>
                  <a:schemeClr val="tx1">
                    <a:lumMod val="65000"/>
                    <a:lumOff val="35000"/>
                  </a:schemeClr>
                </a:solidFill>
              </a:rPr>
              <a:t>Butler &amp; Eschmann. </a:t>
            </a:r>
            <a:endParaRPr lang="en-US" sz="2600" i="1" dirty="0" smtClean="0">
              <a:solidFill>
                <a:schemeClr val="tx1">
                  <a:lumMod val="65000"/>
                  <a:lumOff val="35000"/>
                </a:schemeClr>
              </a:solidFill>
            </a:endParaRPr>
          </a:p>
          <a:p>
            <a:pPr marL="0" lvl="1" indent="0">
              <a:buNone/>
            </a:pPr>
            <a:r>
              <a:rPr lang="en-US" sz="2600" i="1" dirty="0" smtClean="0">
                <a:solidFill>
                  <a:schemeClr val="tx1">
                    <a:lumMod val="65000"/>
                    <a:lumOff val="35000"/>
                  </a:schemeClr>
                </a:solidFill>
              </a:rPr>
              <a:t>	</a:t>
            </a:r>
            <a:r>
              <a:rPr lang="en-US" sz="2100" u="sng" dirty="0" smtClean="0">
                <a:solidFill>
                  <a:schemeClr val="tx1">
                    <a:lumMod val="65000"/>
                    <a:lumOff val="35000"/>
                  </a:schemeClr>
                </a:solidFill>
              </a:rPr>
              <a:t>Computers </a:t>
            </a:r>
            <a:r>
              <a:rPr lang="en-US" sz="2100" u="sng" dirty="0">
                <a:solidFill>
                  <a:schemeClr val="tx1">
                    <a:lumMod val="65000"/>
                    <a:lumOff val="35000"/>
                  </a:schemeClr>
                </a:solidFill>
              </a:rPr>
              <a:t>in Human Behavior </a:t>
            </a:r>
            <a:r>
              <a:rPr lang="en-US" sz="2100" dirty="0">
                <a:solidFill>
                  <a:schemeClr val="tx1">
                    <a:lumMod val="65000"/>
                    <a:lumOff val="35000"/>
                  </a:schemeClr>
                </a:solidFill>
              </a:rPr>
              <a:t>(2013</a:t>
            </a:r>
            <a:r>
              <a:rPr lang="en-US" sz="2100" dirty="0" smtClean="0">
                <a:solidFill>
                  <a:schemeClr val="tx1">
                    <a:lumMod val="65000"/>
                    <a:lumOff val="35000"/>
                  </a:schemeClr>
                </a:solidFill>
              </a:rPr>
              <a:t>)</a:t>
            </a:r>
          </a:p>
          <a:p>
            <a:pPr marL="0" lvl="1" indent="0">
              <a:buNone/>
            </a:pPr>
            <a:endParaRPr lang="en-US" sz="2100" u="sng" dirty="0">
              <a:solidFill>
                <a:schemeClr val="tx1">
                  <a:lumMod val="65000"/>
                  <a:lumOff val="35000"/>
                </a:schemeClr>
              </a:solidFill>
            </a:endParaRPr>
          </a:p>
          <a:p>
            <a:pPr marL="0" indent="0">
              <a:buNone/>
            </a:pPr>
            <a:r>
              <a:rPr lang="en-US" sz="1100" dirty="0">
                <a:solidFill>
                  <a:schemeClr val="tx1">
                    <a:lumMod val="50000"/>
                    <a:lumOff val="50000"/>
                  </a:schemeClr>
                </a:solidFill>
              </a:rPr>
              <a:t>http://www.sciencedirect.com/science/article/pii/S0747563212003779</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562475"/>
            <a:ext cx="1552575" cy="229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5745146"/>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Tools and Violence</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Social Media used for:</a:t>
            </a:r>
          </a:p>
          <a:p>
            <a:r>
              <a:rPr lang="en-US" dirty="0" smtClean="0"/>
              <a:t>Public bullying, victimizing, and humiliation.</a:t>
            </a:r>
          </a:p>
          <a:p>
            <a:r>
              <a:rPr lang="en-US" dirty="0" smtClean="0"/>
              <a:t>self-promotion.</a:t>
            </a:r>
          </a:p>
          <a:p>
            <a:pPr lvl="1"/>
            <a:r>
              <a:rPr lang="en-US" dirty="0" smtClean="0"/>
              <a:t> Historical:</a:t>
            </a:r>
          </a:p>
          <a:p>
            <a:pPr marL="457200" lvl="1" indent="0">
              <a:buNone/>
            </a:pPr>
            <a:r>
              <a:rPr lang="en-US" sz="2600" i="1" dirty="0" smtClean="0">
                <a:solidFill>
                  <a:schemeClr val="tx1">
                    <a:lumMod val="65000"/>
                    <a:lumOff val="35000"/>
                  </a:schemeClr>
                </a:solidFill>
              </a:rPr>
              <a:t>“We </a:t>
            </a:r>
            <a:r>
              <a:rPr lang="en-US" sz="2600" i="1" dirty="0">
                <a:solidFill>
                  <a:schemeClr val="tx1">
                    <a:lumMod val="65000"/>
                    <a:lumOff val="35000"/>
                  </a:schemeClr>
                </a:solidFill>
              </a:rPr>
              <a:t>see social media being used as a tool for self-promotion, and a way for individuals to gain and maintain street </a:t>
            </a:r>
            <a:r>
              <a:rPr lang="en-US" sz="2600" i="1" dirty="0" smtClean="0">
                <a:solidFill>
                  <a:schemeClr val="tx1">
                    <a:lumMod val="65000"/>
                    <a:lumOff val="35000"/>
                  </a:schemeClr>
                </a:solidFill>
              </a:rPr>
              <a:t>credibility….</a:t>
            </a:r>
          </a:p>
          <a:p>
            <a:pPr marL="457200" lvl="1" indent="0">
              <a:buNone/>
            </a:pPr>
            <a:r>
              <a:rPr lang="en-US" sz="2600" i="1" dirty="0" smtClean="0">
                <a:solidFill>
                  <a:schemeClr val="tx1">
                    <a:lumMod val="65000"/>
                    <a:lumOff val="35000"/>
                  </a:schemeClr>
                </a:solidFill>
              </a:rPr>
              <a:t>…there </a:t>
            </a:r>
            <a:r>
              <a:rPr lang="en-US" sz="2600" i="1" dirty="0">
                <a:solidFill>
                  <a:schemeClr val="tx1">
                    <a:lumMod val="65000"/>
                    <a:lumOff val="35000"/>
                  </a:schemeClr>
                </a:solidFill>
              </a:rPr>
              <a:t>seems to be a relationship between internet banging and hip </a:t>
            </a:r>
            <a:r>
              <a:rPr lang="en-US" sz="2600" i="1" dirty="0" smtClean="0">
                <a:solidFill>
                  <a:schemeClr val="tx1">
                    <a:lumMod val="65000"/>
                    <a:lumOff val="35000"/>
                  </a:schemeClr>
                </a:solidFill>
              </a:rPr>
              <a:t>hop/Rap. </a:t>
            </a:r>
            <a:r>
              <a:rPr lang="en-US" sz="2600" i="1" dirty="0">
                <a:solidFill>
                  <a:schemeClr val="tx1">
                    <a:lumMod val="65000"/>
                    <a:lumOff val="35000"/>
                  </a:schemeClr>
                </a:solidFill>
              </a:rPr>
              <a:t>Social media outlets are the primary means through which individuals can display the extent to which they “keep it real,” a position once occupied by hip hop. We find that violent acts against hip hop musicians in the 1990s gave rappers incentive to separate the aggressive content in their music from their actual lifestyles</a:t>
            </a:r>
            <a:r>
              <a:rPr lang="en-US" sz="2600" i="1" dirty="0" smtClean="0">
                <a:solidFill>
                  <a:schemeClr val="tx1">
                    <a:lumMod val="65000"/>
                    <a:lumOff val="35000"/>
                  </a:schemeClr>
                </a:solidFill>
              </a:rPr>
              <a:t>.”-Butler &amp; Eschmann. </a:t>
            </a:r>
            <a:r>
              <a:rPr lang="en-US" sz="2100" u="sng" dirty="0" smtClean="0">
                <a:solidFill>
                  <a:schemeClr val="tx1">
                    <a:lumMod val="65000"/>
                    <a:lumOff val="35000"/>
                  </a:schemeClr>
                </a:solidFill>
              </a:rPr>
              <a:t>Computers in Human Behavior </a:t>
            </a:r>
            <a:r>
              <a:rPr lang="en-US" sz="2100" dirty="0" smtClean="0">
                <a:solidFill>
                  <a:schemeClr val="tx1">
                    <a:lumMod val="65000"/>
                    <a:lumOff val="35000"/>
                  </a:schemeClr>
                </a:solidFill>
              </a:rPr>
              <a:t>(2013)</a:t>
            </a:r>
            <a:endParaRPr lang="en-US" sz="2100" u="sng" dirty="0" smtClean="0">
              <a:solidFill>
                <a:schemeClr val="tx1">
                  <a:lumMod val="65000"/>
                  <a:lumOff val="35000"/>
                </a:schemeClr>
              </a:solidFill>
            </a:endParaRPr>
          </a:p>
          <a:p>
            <a:pPr lvl="2"/>
            <a:r>
              <a:rPr lang="en-US" dirty="0" smtClean="0"/>
              <a:t>1990’s: Biggie/Tupac (lyrics/music videos)</a:t>
            </a:r>
          </a:p>
          <a:p>
            <a:pPr lvl="2"/>
            <a:r>
              <a:rPr lang="en-US" dirty="0" smtClean="0"/>
              <a:t>2000’s: Chief Keef/Jojo etc..(YouTube,Facebook)</a:t>
            </a:r>
            <a:endParaRPr lang="en-US" dirty="0"/>
          </a:p>
        </p:txBody>
      </p:sp>
    </p:spTree>
    <p:extLst>
      <p:ext uri="{BB962C8B-B14F-4D97-AF65-F5344CB8AC3E}">
        <p14:creationId xmlns:p14="http://schemas.microsoft.com/office/powerpoint/2010/main" val="184728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3470</TotalTime>
  <Words>784</Words>
  <Application>Microsoft Office PowerPoint</Application>
  <PresentationFormat>On-screen Show (4:3)</PresentationFormat>
  <Paragraphs>95</Paragraphs>
  <Slides>20</Slides>
  <Notes>19</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Using Social Media to Identify and Detect Potential Violence in the Target Area</vt:lpstr>
      <vt:lpstr>PowerPoint Presentation</vt:lpstr>
      <vt:lpstr>Current Identification and Detection Strategies</vt:lpstr>
      <vt:lpstr>PowerPoint Presentation</vt:lpstr>
      <vt:lpstr>PowerPoint Presentation</vt:lpstr>
      <vt:lpstr>What has changed with Social Media?</vt:lpstr>
      <vt:lpstr>Technology and its Effects on Violence</vt:lpstr>
      <vt:lpstr>New Phenomenon:“Internet-Banging”</vt:lpstr>
      <vt:lpstr>Communication Tools and Violence</vt:lpstr>
      <vt:lpstr>Following Violent Behaviors</vt:lpstr>
      <vt:lpstr>PowerPoint Presentation</vt:lpstr>
      <vt:lpstr>PowerPoint Presentation</vt:lpstr>
      <vt:lpstr>In-Roads Development Plan</vt:lpstr>
      <vt:lpstr>PowerPoint Presentation</vt:lpstr>
      <vt:lpstr>PowerPoint Presentation</vt:lpstr>
      <vt:lpstr>Identification of Potential Conflicts</vt:lpstr>
      <vt:lpstr>Using Social Media for Detection</vt:lpstr>
      <vt:lpstr>Professionalism on Social Media</vt:lpstr>
      <vt:lpstr>The Whole WWW is Watching</vt:lpstr>
      <vt:lpstr>For any questions or additional help</vt:lpstr>
    </vt:vector>
  </TitlesOfParts>
  <Company>CPVP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end techniques to reducing violence</dc:title>
  <dc:creator>Sanchez, Vanessa</dc:creator>
  <cp:lastModifiedBy>Bianca, Angalia Louise</cp:lastModifiedBy>
  <cp:revision>92</cp:revision>
  <cp:lastPrinted>2014-10-03T16:24:14Z</cp:lastPrinted>
  <dcterms:created xsi:type="dcterms:W3CDTF">2014-09-23T22:41:13Z</dcterms:created>
  <dcterms:modified xsi:type="dcterms:W3CDTF">2019-08-02T18:46:55Z</dcterms:modified>
</cp:coreProperties>
</file>